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8"/>
  </p:notesMasterIdLst>
  <p:sldIdLst>
    <p:sldId id="256" r:id="rId2"/>
    <p:sldId id="387" r:id="rId3"/>
    <p:sldId id="348" r:id="rId4"/>
    <p:sldId id="286" r:id="rId5"/>
    <p:sldId id="290" r:id="rId6"/>
    <p:sldId id="291" r:id="rId7"/>
    <p:sldId id="390" r:id="rId8"/>
    <p:sldId id="292" r:id="rId9"/>
    <p:sldId id="388" r:id="rId10"/>
    <p:sldId id="278" r:id="rId11"/>
    <p:sldId id="296" r:id="rId12"/>
    <p:sldId id="301" r:id="rId13"/>
    <p:sldId id="302" r:id="rId14"/>
    <p:sldId id="303" r:id="rId15"/>
    <p:sldId id="386" r:id="rId16"/>
    <p:sldId id="389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DD1BF"/>
    <a:srgbClr val="D2FEDA"/>
    <a:srgbClr val="F5E409"/>
    <a:srgbClr val="FCE06A"/>
    <a:srgbClr val="FFCC66"/>
    <a:srgbClr val="FF9900"/>
    <a:srgbClr val="DA8200"/>
    <a:srgbClr val="99CCFF"/>
    <a:srgbClr val="F4F0D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5278" autoAdjust="0"/>
  </p:normalViewPr>
  <p:slideViewPr>
    <p:cSldViewPr>
      <p:cViewPr varScale="1">
        <p:scale>
          <a:sx n="100" d="100"/>
          <a:sy n="100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B244F-FB1F-4460-8FD2-4BDB9951EA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428A6-5258-4DA7-A64E-9DA159211D2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0800000" scaled="1"/>
          <a:tileRect/>
        </a:gra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Times New Roman" pitchFamily="18" charset="0"/>
            </a:rPr>
            <a:t>НАЛОГОВЫЕ ДОХОДЫ</a:t>
          </a:r>
          <a:endParaRPr lang="ru-RU" b="1" cap="all" spc="0" dirty="0">
            <a:ln w="0"/>
            <a:solidFill>
              <a:schemeClr val="tx2"/>
            </a:solidFill>
            <a:effectLst>
              <a:reflection blurRad="12700" stA="50000" endPos="50000" dist="5000" dir="5400000" sy="-100000" rotWithShape="0"/>
            </a:effectLst>
            <a:latin typeface="+mn-lt"/>
          </a:endParaRPr>
        </a:p>
      </dgm:t>
    </dgm:pt>
    <dgm:pt modelId="{82C2A1BB-2CC5-4C4A-A2E5-625ABA46308C}" type="parTrans" cxnId="{7498383F-04BE-485F-9352-292DF13E20A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35B76B9-45C8-4628-9493-5D6BDE0C4170}" type="sibTrans" cxnId="{7498383F-04BE-485F-9352-292DF13E20AD}">
      <dgm:prSet/>
      <dgm:spPr/>
      <dgm:t>
        <a:bodyPr/>
        <a:lstStyle/>
        <a:p>
          <a:endParaRPr lang="ru-RU"/>
        </a:p>
      </dgm:t>
    </dgm:pt>
    <dgm:pt modelId="{9B50CD06-418D-4636-AF1F-08946298285A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+mn-lt"/>
              <a:cs typeface="Times New Roman" pitchFamily="18" charset="0"/>
            </a:rPr>
            <a:t>БЕЗВОЗМЕЗДНЫЕ</a:t>
          </a:r>
        </a:p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+mn-lt"/>
              <a:cs typeface="Times New Roman" pitchFamily="18" charset="0"/>
            </a:rPr>
            <a:t>ПОСТУПЛЕНИЯ</a:t>
          </a:r>
          <a:endParaRPr lang="ru-RU" dirty="0">
            <a:ln>
              <a:solidFill>
                <a:schemeClr val="tx1"/>
              </a:solidFill>
            </a:ln>
            <a:solidFill>
              <a:srgbClr val="FFCC00"/>
            </a:solidFill>
            <a:latin typeface="+mn-lt"/>
          </a:endParaRPr>
        </a:p>
      </dgm:t>
    </dgm:pt>
    <dgm:pt modelId="{3EA5880F-301C-4799-A031-6FD332BDE77F}" type="parTrans" cxnId="{2504F32B-4FA5-4583-A81B-CE3B0C3E5B6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A39ED953-90B3-472C-9F8E-5F3F1C9B3527}" type="sibTrans" cxnId="{2504F32B-4FA5-4583-A81B-CE3B0C3E5B67}">
      <dgm:prSet/>
      <dgm:spPr/>
      <dgm:t>
        <a:bodyPr/>
        <a:lstStyle/>
        <a:p>
          <a:endParaRPr lang="ru-RU"/>
        </a:p>
      </dgm:t>
    </dgm:pt>
    <dgm:pt modelId="{447B71AD-D0BB-42B7-BDCC-3C77C8566F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scene3d>
          <a:camera prst="orthographicFront"/>
          <a:lightRig rig="soft" dir="tl">
            <a:rot lat="0" lon="0" rev="0"/>
          </a:lightRig>
        </a:scene3d>
        <a:sp3d>
          <a:bevelT/>
        </a:sp3d>
      </dgm:spPr>
      <dgm:t>
        <a:bodyPr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altLang="zh-CN" sz="32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 Black" pitchFamily="18" charset="0"/>
            </a:rPr>
            <a:t>Доходы</a:t>
          </a:r>
          <a:r>
            <a:rPr lang="en-US" altLang="zh-C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r>
            <a:rPr lang="en-US" altLang="zh-CN" sz="32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 Black" pitchFamily="18" charset="0"/>
            </a:rPr>
            <a:t>бюджета</a:t>
          </a:r>
          <a:r>
            <a:rPr lang="en-US" altLang="zh-C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endParaRPr lang="ru-RU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</a:endParaRPr>
        </a:p>
      </dgm:t>
    </dgm:pt>
    <dgm:pt modelId="{07989188-E72C-41AD-A745-6460474BD213}" type="sibTrans" cxnId="{E34A60E5-7978-4A1C-A7A3-47F041962A25}">
      <dgm:prSet/>
      <dgm:spPr/>
      <dgm:t>
        <a:bodyPr/>
        <a:lstStyle/>
        <a:p>
          <a:endParaRPr lang="ru-RU"/>
        </a:p>
      </dgm:t>
    </dgm:pt>
    <dgm:pt modelId="{1B674E7B-498C-4C50-B044-DD58566E0F85}" type="parTrans" cxnId="{E34A60E5-7978-4A1C-A7A3-47F041962A25}">
      <dgm:prSet/>
      <dgm:spPr/>
      <dgm:t>
        <a:bodyPr/>
        <a:lstStyle/>
        <a:p>
          <a:endParaRPr lang="ru-RU"/>
        </a:p>
      </dgm:t>
    </dgm:pt>
    <dgm:pt modelId="{851F2E38-C630-4DCF-AD35-F6997A7B65D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Times New Roman" pitchFamily="18" charset="0"/>
            </a:rPr>
            <a:t>НЕНАЛОГОВЫЕ ДОХОДЫ</a:t>
          </a:r>
        </a:p>
      </dgm:t>
    </dgm:pt>
    <dgm:pt modelId="{A6B5AA79-0D7D-43B0-91BE-D72631655083}" type="parTrans" cxnId="{B0D5DFCA-E0A2-41B2-B0A3-F5C5A3E00B6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B5E2657-DCFD-4357-8D7E-666055F333D4}" type="sibTrans" cxnId="{B0D5DFCA-E0A2-41B2-B0A3-F5C5A3E00B64}">
      <dgm:prSet/>
      <dgm:spPr/>
      <dgm:t>
        <a:bodyPr/>
        <a:lstStyle/>
        <a:p>
          <a:endParaRPr lang="ru-RU"/>
        </a:p>
      </dgm:t>
    </dgm:pt>
    <dgm:pt modelId="{351872C0-A122-4888-80AF-C8C5AE875BFC}" type="pres">
      <dgm:prSet presAssocID="{896B244F-FB1F-4460-8FD2-4BDB9951E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C116CA-53DD-4897-AE84-67C5A2D405EF}" type="pres">
      <dgm:prSet presAssocID="{447B71AD-D0BB-42B7-BDCC-3C77C8566F83}" presName="hierRoot1" presStyleCnt="0">
        <dgm:presLayoutVars>
          <dgm:hierBranch val="init"/>
        </dgm:presLayoutVars>
      </dgm:prSet>
      <dgm:spPr/>
    </dgm:pt>
    <dgm:pt modelId="{DE849391-7F60-4663-AF73-82F125BB0249}" type="pres">
      <dgm:prSet presAssocID="{447B71AD-D0BB-42B7-BDCC-3C77C8566F83}" presName="rootComposite1" presStyleCnt="0"/>
      <dgm:spPr/>
    </dgm:pt>
    <dgm:pt modelId="{B2146A14-AC22-4AC5-AC1C-52EB921C586A}" type="pres">
      <dgm:prSet presAssocID="{447B71AD-D0BB-42B7-BDCC-3C77C8566F83}" presName="rootText1" presStyleLbl="node0" presStyleIdx="0" presStyleCnt="1" custLinFactNeighborX="-879" custLinFactNeighborY="-16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F517F-9AA3-487B-AAB3-196610CF0A7E}" type="pres">
      <dgm:prSet presAssocID="{447B71AD-D0BB-42B7-BDCC-3C77C8566F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42FCDF-1491-4A75-AB3C-90FFECE955B8}" type="pres">
      <dgm:prSet presAssocID="{447B71AD-D0BB-42B7-BDCC-3C77C8566F83}" presName="hierChild2" presStyleCnt="0"/>
      <dgm:spPr/>
    </dgm:pt>
    <dgm:pt modelId="{0F61F338-E636-48E7-AC98-52DFE56B2C40}" type="pres">
      <dgm:prSet presAssocID="{82C2A1BB-2CC5-4C4A-A2E5-625ABA46308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DD07706-F9D3-4124-B22A-8FAC470F8A9F}" type="pres">
      <dgm:prSet presAssocID="{048428A6-5258-4DA7-A64E-9DA159211D27}" presName="hierRoot2" presStyleCnt="0">
        <dgm:presLayoutVars>
          <dgm:hierBranch val="init"/>
        </dgm:presLayoutVars>
      </dgm:prSet>
      <dgm:spPr/>
    </dgm:pt>
    <dgm:pt modelId="{C3215E40-74AF-4ED5-B5BF-D197B3167E12}" type="pres">
      <dgm:prSet presAssocID="{048428A6-5258-4DA7-A64E-9DA159211D27}" presName="rootComposite" presStyleCnt="0"/>
      <dgm:spPr/>
    </dgm:pt>
    <dgm:pt modelId="{6F5A755B-F07B-4B46-A844-39C9A6DFBF34}" type="pres">
      <dgm:prSet presAssocID="{048428A6-5258-4DA7-A64E-9DA159211D27}" presName="rootText" presStyleLbl="node2" presStyleIdx="0" presStyleCnt="3" custScaleX="87322" custScaleY="60997" custLinFactNeighborX="8448" custLinFactNeighborY="-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B13BC-731E-4A15-B8C3-69540F58AD18}" type="pres">
      <dgm:prSet presAssocID="{048428A6-5258-4DA7-A64E-9DA159211D2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DBFA7FD-BC09-4A21-8E3C-BA8E6B8A1136}" type="pres">
      <dgm:prSet presAssocID="{048428A6-5258-4DA7-A64E-9DA159211D27}" presName="hierChild4" presStyleCnt="0"/>
      <dgm:spPr/>
    </dgm:pt>
    <dgm:pt modelId="{86D647D0-E194-475D-94E1-DE429B329C4A}" type="pres">
      <dgm:prSet presAssocID="{048428A6-5258-4DA7-A64E-9DA159211D27}" presName="hierChild5" presStyleCnt="0"/>
      <dgm:spPr/>
    </dgm:pt>
    <dgm:pt modelId="{8D99E618-B40E-4682-B879-37BFF18B6731}" type="pres">
      <dgm:prSet presAssocID="{A6B5AA79-0D7D-43B0-91BE-D7263165508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5C8646-ED8D-4C91-83E4-8E902994E47D}" type="pres">
      <dgm:prSet presAssocID="{851F2E38-C630-4DCF-AD35-F6997A7B65DC}" presName="hierRoot2" presStyleCnt="0">
        <dgm:presLayoutVars>
          <dgm:hierBranch val="init"/>
        </dgm:presLayoutVars>
      </dgm:prSet>
      <dgm:spPr/>
    </dgm:pt>
    <dgm:pt modelId="{80B35095-85E0-49FE-BDD8-30C09796B9BE}" type="pres">
      <dgm:prSet presAssocID="{851F2E38-C630-4DCF-AD35-F6997A7B65DC}" presName="rootComposite" presStyleCnt="0"/>
      <dgm:spPr/>
    </dgm:pt>
    <dgm:pt modelId="{18F27375-20BD-4216-A11E-47535BF01F54}" type="pres">
      <dgm:prSet presAssocID="{851F2E38-C630-4DCF-AD35-F6997A7B65DC}" presName="rootText" presStyleLbl="node2" presStyleIdx="1" presStyleCnt="3" custScaleX="102640" custScaleY="60997" custLinFactNeighborX="12136" custLinFactNeighborY="-8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87763-D61A-4CC0-87CC-3E3C5E577693}" type="pres">
      <dgm:prSet presAssocID="{851F2E38-C630-4DCF-AD35-F6997A7B65D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395787-6179-4A35-A8F6-06668675B232}" type="pres">
      <dgm:prSet presAssocID="{851F2E38-C630-4DCF-AD35-F6997A7B65DC}" presName="hierChild4" presStyleCnt="0"/>
      <dgm:spPr/>
    </dgm:pt>
    <dgm:pt modelId="{5124D5E2-D92C-4461-A230-A7D6D95A3D6B}" type="pres">
      <dgm:prSet presAssocID="{851F2E38-C630-4DCF-AD35-F6997A7B65DC}" presName="hierChild5" presStyleCnt="0"/>
      <dgm:spPr/>
    </dgm:pt>
    <dgm:pt modelId="{B4B4CF3A-44C6-4553-9730-6BCCE2B60011}" type="pres">
      <dgm:prSet presAssocID="{3EA5880F-301C-4799-A031-6FD332BDE77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7DC8FD-060B-46A4-98F1-6E8A0CA2B98E}" type="pres">
      <dgm:prSet presAssocID="{9B50CD06-418D-4636-AF1F-08946298285A}" presName="hierRoot2" presStyleCnt="0">
        <dgm:presLayoutVars>
          <dgm:hierBranch val="init"/>
        </dgm:presLayoutVars>
      </dgm:prSet>
      <dgm:spPr/>
    </dgm:pt>
    <dgm:pt modelId="{09789FBB-3243-4C23-A059-ECA66C1847FE}" type="pres">
      <dgm:prSet presAssocID="{9B50CD06-418D-4636-AF1F-08946298285A}" presName="rootComposite" presStyleCnt="0"/>
      <dgm:spPr/>
    </dgm:pt>
    <dgm:pt modelId="{90D4AEFD-E344-48FA-B893-B7FE5E08AE3C}" type="pres">
      <dgm:prSet presAssocID="{9B50CD06-418D-4636-AF1F-08946298285A}" presName="rootText" presStyleLbl="node2" presStyleIdx="2" presStyleCnt="3" custScaleX="110712" custScaleY="58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DC2B1-0A85-4281-9219-4110D5C739DE}" type="pres">
      <dgm:prSet presAssocID="{9B50CD06-418D-4636-AF1F-08946298285A}" presName="rootConnector" presStyleLbl="node2" presStyleIdx="2" presStyleCnt="3"/>
      <dgm:spPr/>
      <dgm:t>
        <a:bodyPr/>
        <a:lstStyle/>
        <a:p>
          <a:endParaRPr lang="ru-RU"/>
        </a:p>
      </dgm:t>
    </dgm:pt>
    <dgm:pt modelId="{0CF7A952-3F68-4C3D-AF1A-645792289070}" type="pres">
      <dgm:prSet presAssocID="{9B50CD06-418D-4636-AF1F-08946298285A}" presName="hierChild4" presStyleCnt="0"/>
      <dgm:spPr/>
    </dgm:pt>
    <dgm:pt modelId="{523D681D-73F3-4AD3-91B1-848D64B4F4E5}" type="pres">
      <dgm:prSet presAssocID="{9B50CD06-418D-4636-AF1F-08946298285A}" presName="hierChild5" presStyleCnt="0"/>
      <dgm:spPr/>
    </dgm:pt>
    <dgm:pt modelId="{CB08B6AE-6F46-46F8-B202-A814E3075182}" type="pres">
      <dgm:prSet presAssocID="{447B71AD-D0BB-42B7-BDCC-3C77C8566F83}" presName="hierChild3" presStyleCnt="0"/>
      <dgm:spPr/>
    </dgm:pt>
  </dgm:ptLst>
  <dgm:cxnLst>
    <dgm:cxn modelId="{CC8EA900-B741-4103-9EBD-3317978A9B47}" type="presOf" srcId="{048428A6-5258-4DA7-A64E-9DA159211D27}" destId="{6F5A755B-F07B-4B46-A844-39C9A6DFBF34}" srcOrd="0" destOrd="0" presId="urn:microsoft.com/office/officeart/2005/8/layout/orgChart1"/>
    <dgm:cxn modelId="{E428CE69-D148-4727-B870-350C5C2CB4B4}" type="presOf" srcId="{048428A6-5258-4DA7-A64E-9DA159211D27}" destId="{3B9B13BC-731E-4A15-B8C3-69540F58AD18}" srcOrd="1" destOrd="0" presId="urn:microsoft.com/office/officeart/2005/8/layout/orgChart1"/>
    <dgm:cxn modelId="{68B640AA-8FAD-4E0E-B54B-561851A10F69}" type="presOf" srcId="{A6B5AA79-0D7D-43B0-91BE-D72631655083}" destId="{8D99E618-B40E-4682-B879-37BFF18B6731}" srcOrd="0" destOrd="0" presId="urn:microsoft.com/office/officeart/2005/8/layout/orgChart1"/>
    <dgm:cxn modelId="{2504F32B-4FA5-4583-A81B-CE3B0C3E5B67}" srcId="{447B71AD-D0BB-42B7-BDCC-3C77C8566F83}" destId="{9B50CD06-418D-4636-AF1F-08946298285A}" srcOrd="2" destOrd="0" parTransId="{3EA5880F-301C-4799-A031-6FD332BDE77F}" sibTransId="{A39ED953-90B3-472C-9F8E-5F3F1C9B3527}"/>
    <dgm:cxn modelId="{30E1E477-9C83-476C-A337-1BC388AB7E7A}" type="presOf" srcId="{9B50CD06-418D-4636-AF1F-08946298285A}" destId="{8A0DC2B1-0A85-4281-9219-4110D5C739DE}" srcOrd="1" destOrd="0" presId="urn:microsoft.com/office/officeart/2005/8/layout/orgChart1"/>
    <dgm:cxn modelId="{76897E64-46CE-4093-94A4-62E7EF0201AE}" type="presOf" srcId="{447B71AD-D0BB-42B7-BDCC-3C77C8566F83}" destId="{AD3F517F-9AA3-487B-AAB3-196610CF0A7E}" srcOrd="1" destOrd="0" presId="urn:microsoft.com/office/officeart/2005/8/layout/orgChart1"/>
    <dgm:cxn modelId="{AEFF3037-1AB1-40F3-96C0-ACA943B19151}" type="presOf" srcId="{3EA5880F-301C-4799-A031-6FD332BDE77F}" destId="{B4B4CF3A-44C6-4553-9730-6BCCE2B60011}" srcOrd="0" destOrd="0" presId="urn:microsoft.com/office/officeart/2005/8/layout/orgChart1"/>
    <dgm:cxn modelId="{7498383F-04BE-485F-9352-292DF13E20AD}" srcId="{447B71AD-D0BB-42B7-BDCC-3C77C8566F83}" destId="{048428A6-5258-4DA7-A64E-9DA159211D27}" srcOrd="0" destOrd="0" parTransId="{82C2A1BB-2CC5-4C4A-A2E5-625ABA46308C}" sibTransId="{B35B76B9-45C8-4628-9493-5D6BDE0C4170}"/>
    <dgm:cxn modelId="{B0D5DFCA-E0A2-41B2-B0A3-F5C5A3E00B64}" srcId="{447B71AD-D0BB-42B7-BDCC-3C77C8566F83}" destId="{851F2E38-C630-4DCF-AD35-F6997A7B65DC}" srcOrd="1" destOrd="0" parTransId="{A6B5AA79-0D7D-43B0-91BE-D72631655083}" sibTransId="{6B5E2657-DCFD-4357-8D7E-666055F333D4}"/>
    <dgm:cxn modelId="{86F24FA1-8557-430E-AB38-89DC6267F8BE}" type="presOf" srcId="{447B71AD-D0BB-42B7-BDCC-3C77C8566F83}" destId="{B2146A14-AC22-4AC5-AC1C-52EB921C586A}" srcOrd="0" destOrd="0" presId="urn:microsoft.com/office/officeart/2005/8/layout/orgChart1"/>
    <dgm:cxn modelId="{E34A60E5-7978-4A1C-A7A3-47F041962A25}" srcId="{896B244F-FB1F-4460-8FD2-4BDB9951EAE6}" destId="{447B71AD-D0BB-42B7-BDCC-3C77C8566F83}" srcOrd="0" destOrd="0" parTransId="{1B674E7B-498C-4C50-B044-DD58566E0F85}" sibTransId="{07989188-E72C-41AD-A745-6460474BD213}"/>
    <dgm:cxn modelId="{D515332E-90CD-438C-9D07-530F6A8AF616}" type="presOf" srcId="{896B244F-FB1F-4460-8FD2-4BDB9951EAE6}" destId="{351872C0-A122-4888-80AF-C8C5AE875BFC}" srcOrd="0" destOrd="0" presId="urn:microsoft.com/office/officeart/2005/8/layout/orgChart1"/>
    <dgm:cxn modelId="{A330EEB1-85B8-4950-95E5-D1FE45645635}" type="presOf" srcId="{9B50CD06-418D-4636-AF1F-08946298285A}" destId="{90D4AEFD-E344-48FA-B893-B7FE5E08AE3C}" srcOrd="0" destOrd="0" presId="urn:microsoft.com/office/officeart/2005/8/layout/orgChart1"/>
    <dgm:cxn modelId="{DFAF6BA8-B49D-42A2-BABF-C44EE281DD3D}" type="presOf" srcId="{82C2A1BB-2CC5-4C4A-A2E5-625ABA46308C}" destId="{0F61F338-E636-48E7-AC98-52DFE56B2C40}" srcOrd="0" destOrd="0" presId="urn:microsoft.com/office/officeart/2005/8/layout/orgChart1"/>
    <dgm:cxn modelId="{30C20309-010F-4350-9E4A-B8E321C665EF}" type="presOf" srcId="{851F2E38-C630-4DCF-AD35-F6997A7B65DC}" destId="{E2D87763-D61A-4CC0-87CC-3E3C5E577693}" srcOrd="1" destOrd="0" presId="urn:microsoft.com/office/officeart/2005/8/layout/orgChart1"/>
    <dgm:cxn modelId="{3791F9A7-AA5B-4D58-B2BF-02670E6C953A}" type="presOf" srcId="{851F2E38-C630-4DCF-AD35-F6997A7B65DC}" destId="{18F27375-20BD-4216-A11E-47535BF01F54}" srcOrd="0" destOrd="0" presId="urn:microsoft.com/office/officeart/2005/8/layout/orgChart1"/>
    <dgm:cxn modelId="{76B7FD17-599F-4587-8DB9-AAB8B4684270}" type="presParOf" srcId="{351872C0-A122-4888-80AF-C8C5AE875BFC}" destId="{6FC116CA-53DD-4897-AE84-67C5A2D405EF}" srcOrd="0" destOrd="0" presId="urn:microsoft.com/office/officeart/2005/8/layout/orgChart1"/>
    <dgm:cxn modelId="{6675CCD4-B0B6-40E6-826A-00AAC17759EA}" type="presParOf" srcId="{6FC116CA-53DD-4897-AE84-67C5A2D405EF}" destId="{DE849391-7F60-4663-AF73-82F125BB0249}" srcOrd="0" destOrd="0" presId="urn:microsoft.com/office/officeart/2005/8/layout/orgChart1"/>
    <dgm:cxn modelId="{F1411202-9D5F-4524-8054-8F128EA985EE}" type="presParOf" srcId="{DE849391-7F60-4663-AF73-82F125BB0249}" destId="{B2146A14-AC22-4AC5-AC1C-52EB921C586A}" srcOrd="0" destOrd="0" presId="urn:microsoft.com/office/officeart/2005/8/layout/orgChart1"/>
    <dgm:cxn modelId="{C616A411-57EA-4D06-8F25-E987399521A8}" type="presParOf" srcId="{DE849391-7F60-4663-AF73-82F125BB0249}" destId="{AD3F517F-9AA3-487B-AAB3-196610CF0A7E}" srcOrd="1" destOrd="0" presId="urn:microsoft.com/office/officeart/2005/8/layout/orgChart1"/>
    <dgm:cxn modelId="{BB890E2E-453D-4E79-B679-0520C1970F74}" type="presParOf" srcId="{6FC116CA-53DD-4897-AE84-67C5A2D405EF}" destId="{5F42FCDF-1491-4A75-AB3C-90FFECE955B8}" srcOrd="1" destOrd="0" presId="urn:microsoft.com/office/officeart/2005/8/layout/orgChart1"/>
    <dgm:cxn modelId="{B5774B24-D2BC-4E5E-A7AF-04C26B84351D}" type="presParOf" srcId="{5F42FCDF-1491-4A75-AB3C-90FFECE955B8}" destId="{0F61F338-E636-48E7-AC98-52DFE56B2C40}" srcOrd="0" destOrd="0" presId="urn:microsoft.com/office/officeart/2005/8/layout/orgChart1"/>
    <dgm:cxn modelId="{26DA7B5C-2FA9-45F9-8D94-B17D9AD089C4}" type="presParOf" srcId="{5F42FCDF-1491-4A75-AB3C-90FFECE955B8}" destId="{7DD07706-F9D3-4124-B22A-8FAC470F8A9F}" srcOrd="1" destOrd="0" presId="urn:microsoft.com/office/officeart/2005/8/layout/orgChart1"/>
    <dgm:cxn modelId="{1201257B-ACAE-4BB1-B5AD-54F3B9646B63}" type="presParOf" srcId="{7DD07706-F9D3-4124-B22A-8FAC470F8A9F}" destId="{C3215E40-74AF-4ED5-B5BF-D197B3167E12}" srcOrd="0" destOrd="0" presId="urn:microsoft.com/office/officeart/2005/8/layout/orgChart1"/>
    <dgm:cxn modelId="{91E1A463-E82E-4A71-9BEE-79CEFA45CFBE}" type="presParOf" srcId="{C3215E40-74AF-4ED5-B5BF-D197B3167E12}" destId="{6F5A755B-F07B-4B46-A844-39C9A6DFBF34}" srcOrd="0" destOrd="0" presId="urn:microsoft.com/office/officeart/2005/8/layout/orgChart1"/>
    <dgm:cxn modelId="{33ACC689-6F11-4061-8295-E74CFC78EBE3}" type="presParOf" srcId="{C3215E40-74AF-4ED5-B5BF-D197B3167E12}" destId="{3B9B13BC-731E-4A15-B8C3-69540F58AD18}" srcOrd="1" destOrd="0" presId="urn:microsoft.com/office/officeart/2005/8/layout/orgChart1"/>
    <dgm:cxn modelId="{0F464522-01C6-4593-91F5-CF704BF11EA0}" type="presParOf" srcId="{7DD07706-F9D3-4124-B22A-8FAC470F8A9F}" destId="{1DBFA7FD-BC09-4A21-8E3C-BA8E6B8A1136}" srcOrd="1" destOrd="0" presId="urn:microsoft.com/office/officeart/2005/8/layout/orgChart1"/>
    <dgm:cxn modelId="{9CE2A7EA-BBC7-40A1-8AC5-223077A951A1}" type="presParOf" srcId="{7DD07706-F9D3-4124-B22A-8FAC470F8A9F}" destId="{86D647D0-E194-475D-94E1-DE429B329C4A}" srcOrd="2" destOrd="0" presId="urn:microsoft.com/office/officeart/2005/8/layout/orgChart1"/>
    <dgm:cxn modelId="{744B53D8-D8B8-493D-829C-A340B4596F83}" type="presParOf" srcId="{5F42FCDF-1491-4A75-AB3C-90FFECE955B8}" destId="{8D99E618-B40E-4682-B879-37BFF18B6731}" srcOrd="2" destOrd="0" presId="urn:microsoft.com/office/officeart/2005/8/layout/orgChart1"/>
    <dgm:cxn modelId="{A8A53401-BE25-40DB-AAAB-1902F075B128}" type="presParOf" srcId="{5F42FCDF-1491-4A75-AB3C-90FFECE955B8}" destId="{1B5C8646-ED8D-4C91-83E4-8E902994E47D}" srcOrd="3" destOrd="0" presId="urn:microsoft.com/office/officeart/2005/8/layout/orgChart1"/>
    <dgm:cxn modelId="{43B1768E-CA7C-4622-8C07-F23C5B186252}" type="presParOf" srcId="{1B5C8646-ED8D-4C91-83E4-8E902994E47D}" destId="{80B35095-85E0-49FE-BDD8-30C09796B9BE}" srcOrd="0" destOrd="0" presId="urn:microsoft.com/office/officeart/2005/8/layout/orgChart1"/>
    <dgm:cxn modelId="{C600F0CC-46BA-4F2E-A893-C3F0ED62BFDF}" type="presParOf" srcId="{80B35095-85E0-49FE-BDD8-30C09796B9BE}" destId="{18F27375-20BD-4216-A11E-47535BF01F54}" srcOrd="0" destOrd="0" presId="urn:microsoft.com/office/officeart/2005/8/layout/orgChart1"/>
    <dgm:cxn modelId="{731442F8-544C-457C-A745-CDC63BBCD36E}" type="presParOf" srcId="{80B35095-85E0-49FE-BDD8-30C09796B9BE}" destId="{E2D87763-D61A-4CC0-87CC-3E3C5E577693}" srcOrd="1" destOrd="0" presId="urn:microsoft.com/office/officeart/2005/8/layout/orgChart1"/>
    <dgm:cxn modelId="{F8062C96-27E6-44EF-846E-088C0337C612}" type="presParOf" srcId="{1B5C8646-ED8D-4C91-83E4-8E902994E47D}" destId="{53395787-6179-4A35-A8F6-06668675B232}" srcOrd="1" destOrd="0" presId="urn:microsoft.com/office/officeart/2005/8/layout/orgChart1"/>
    <dgm:cxn modelId="{E61BF6A9-9F15-4051-B63B-180C8183E7FD}" type="presParOf" srcId="{1B5C8646-ED8D-4C91-83E4-8E902994E47D}" destId="{5124D5E2-D92C-4461-A230-A7D6D95A3D6B}" srcOrd="2" destOrd="0" presId="urn:microsoft.com/office/officeart/2005/8/layout/orgChart1"/>
    <dgm:cxn modelId="{1AB41521-4C07-4109-A242-1EA87AD697F4}" type="presParOf" srcId="{5F42FCDF-1491-4A75-AB3C-90FFECE955B8}" destId="{B4B4CF3A-44C6-4553-9730-6BCCE2B60011}" srcOrd="4" destOrd="0" presId="urn:microsoft.com/office/officeart/2005/8/layout/orgChart1"/>
    <dgm:cxn modelId="{3CFF16CF-0283-447B-A710-C5CDC61D0934}" type="presParOf" srcId="{5F42FCDF-1491-4A75-AB3C-90FFECE955B8}" destId="{E67DC8FD-060B-46A4-98F1-6E8A0CA2B98E}" srcOrd="5" destOrd="0" presId="urn:microsoft.com/office/officeart/2005/8/layout/orgChart1"/>
    <dgm:cxn modelId="{8AE0C276-793B-40C8-998F-3993A6081360}" type="presParOf" srcId="{E67DC8FD-060B-46A4-98F1-6E8A0CA2B98E}" destId="{09789FBB-3243-4C23-A059-ECA66C1847FE}" srcOrd="0" destOrd="0" presId="urn:microsoft.com/office/officeart/2005/8/layout/orgChart1"/>
    <dgm:cxn modelId="{5B175810-0060-4C81-94ED-2661A2FA3913}" type="presParOf" srcId="{09789FBB-3243-4C23-A059-ECA66C1847FE}" destId="{90D4AEFD-E344-48FA-B893-B7FE5E08AE3C}" srcOrd="0" destOrd="0" presId="urn:microsoft.com/office/officeart/2005/8/layout/orgChart1"/>
    <dgm:cxn modelId="{A1C40862-5044-4220-91A1-CE94793C364B}" type="presParOf" srcId="{09789FBB-3243-4C23-A059-ECA66C1847FE}" destId="{8A0DC2B1-0A85-4281-9219-4110D5C739DE}" srcOrd="1" destOrd="0" presId="urn:microsoft.com/office/officeart/2005/8/layout/orgChart1"/>
    <dgm:cxn modelId="{348DEDF4-40CC-4AFC-8D70-6A4E32B77D65}" type="presParOf" srcId="{E67DC8FD-060B-46A4-98F1-6E8A0CA2B98E}" destId="{0CF7A952-3F68-4C3D-AF1A-645792289070}" srcOrd="1" destOrd="0" presId="urn:microsoft.com/office/officeart/2005/8/layout/orgChart1"/>
    <dgm:cxn modelId="{6B215454-843E-48A3-84FD-40E47FAD5A89}" type="presParOf" srcId="{E67DC8FD-060B-46A4-98F1-6E8A0CA2B98E}" destId="{523D681D-73F3-4AD3-91B1-848D64B4F4E5}" srcOrd="2" destOrd="0" presId="urn:microsoft.com/office/officeart/2005/8/layout/orgChart1"/>
    <dgm:cxn modelId="{274DCF06-597E-4894-9DAA-4C47F981D942}" type="presParOf" srcId="{6FC116CA-53DD-4897-AE84-67C5A2D405EF}" destId="{CB08B6AE-6F46-46F8-B202-A814E3075182}" srcOrd="2" destOrd="0" presId="urn:microsoft.com/office/officeart/2005/8/layout/orgChar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4CF3A-44C6-4553-9730-6BCCE2B60011}">
      <dsp:nvSpPr>
        <dsp:cNvPr id="0" name=""/>
        <dsp:cNvSpPr/>
      </dsp:nvSpPr>
      <dsp:spPr>
        <a:xfrm>
          <a:off x="4548550" y="1833918"/>
          <a:ext cx="3117525" cy="778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94"/>
              </a:lnTo>
              <a:lnTo>
                <a:pt x="3117525" y="497894"/>
              </a:lnTo>
              <a:lnTo>
                <a:pt x="3117525" y="778007"/>
              </a:lnTo>
            </a:path>
          </a:pathLst>
        </a:custGeom>
        <a:noFill/>
        <a:ln w="55000" cap="flat" cmpd="thickThin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D99E618-B40E-4682-B879-37BFF18B6731}">
      <dsp:nvSpPr>
        <dsp:cNvPr id="0" name=""/>
        <dsp:cNvSpPr/>
      </dsp:nvSpPr>
      <dsp:spPr>
        <a:xfrm>
          <a:off x="4502830" y="1833918"/>
          <a:ext cx="91440" cy="666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289"/>
              </a:lnTo>
              <a:lnTo>
                <a:pt x="80934" y="386289"/>
              </a:lnTo>
              <a:lnTo>
                <a:pt x="80934" y="666402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338-E636-48E7-AC98-52DFE56B2C40}">
      <dsp:nvSpPr>
        <dsp:cNvPr id="0" name=""/>
        <dsp:cNvSpPr/>
      </dsp:nvSpPr>
      <dsp:spPr>
        <a:xfrm>
          <a:off x="1391302" y="1833918"/>
          <a:ext cx="3157248" cy="771925"/>
        </a:xfrm>
        <a:custGeom>
          <a:avLst/>
          <a:gdLst/>
          <a:ahLst/>
          <a:cxnLst/>
          <a:rect l="0" t="0" r="0" b="0"/>
          <a:pathLst>
            <a:path>
              <a:moveTo>
                <a:pt x="3157248" y="0"/>
              </a:moveTo>
              <a:lnTo>
                <a:pt x="3157248" y="491811"/>
              </a:lnTo>
              <a:lnTo>
                <a:pt x="0" y="491811"/>
              </a:lnTo>
              <a:lnTo>
                <a:pt x="0" y="771925"/>
              </a:lnTo>
            </a:path>
          </a:pathLst>
        </a:cu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6A14-AC22-4AC5-AC1C-52EB921C586A}">
      <dsp:nvSpPr>
        <dsp:cNvPr id="0" name=""/>
        <dsp:cNvSpPr/>
      </dsp:nvSpPr>
      <dsp:spPr>
        <a:xfrm>
          <a:off x="3214678" y="500046"/>
          <a:ext cx="2667744" cy="1333872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soft" dir="tl">
            <a:rot lat="0" lon="0" rev="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 Black" pitchFamily="18" charset="0"/>
            </a:rPr>
            <a:t>Доходы</a:t>
          </a:r>
          <a:r>
            <a:rPr lang="en-US" altLang="zh-CN" sz="32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r>
            <a:rPr lang="en-US" altLang="zh-CN" sz="32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 Black" pitchFamily="18" charset="0"/>
            </a:rPr>
            <a:t>бюджета</a:t>
          </a:r>
          <a:r>
            <a:rPr lang="en-US" altLang="zh-CN" sz="32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endParaRPr lang="ru-RU" sz="3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</a:endParaRPr>
        </a:p>
      </dsp:txBody>
      <dsp:txXfrm>
        <a:off x="3214678" y="500046"/>
        <a:ext cx="2667744" cy="1333872"/>
      </dsp:txXfrm>
    </dsp:sp>
    <dsp:sp modelId="{6F5A755B-F07B-4B46-A844-39C9A6DFBF34}">
      <dsp:nvSpPr>
        <dsp:cNvPr id="0" name=""/>
        <dsp:cNvSpPr/>
      </dsp:nvSpPr>
      <dsp:spPr>
        <a:xfrm>
          <a:off x="226538" y="2605843"/>
          <a:ext cx="2329527" cy="813621"/>
        </a:xfrm>
        <a:prstGeom prst="rect">
          <a:avLst/>
        </a:prstGeom>
        <a:gradFill flip="none"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0800000" scaled="1"/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1" kern="1200" cap="all" spc="0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Times New Roman" pitchFamily="18" charset="0"/>
            </a:rPr>
            <a:t>НАЛОГОВЫЕ ДОХОДЫ</a:t>
          </a:r>
          <a:endParaRPr lang="ru-RU" sz="1700" b="1" kern="1200" cap="all" spc="0" dirty="0">
            <a:ln w="0"/>
            <a:solidFill>
              <a:schemeClr val="tx2"/>
            </a:solidFill>
            <a:effectLst>
              <a:reflection blurRad="12700" stA="50000" endPos="50000" dist="5000" dir="5400000" sy="-100000" rotWithShape="0"/>
            </a:effectLst>
            <a:latin typeface="+mn-lt"/>
          </a:endParaRPr>
        </a:p>
      </dsp:txBody>
      <dsp:txXfrm>
        <a:off x="226538" y="2605843"/>
        <a:ext cx="2329527" cy="813621"/>
      </dsp:txXfrm>
    </dsp:sp>
    <dsp:sp modelId="{18F27375-20BD-4216-A11E-47535BF01F54}">
      <dsp:nvSpPr>
        <dsp:cNvPr id="0" name=""/>
        <dsp:cNvSpPr/>
      </dsp:nvSpPr>
      <dsp:spPr>
        <a:xfrm>
          <a:off x="3214678" y="2500320"/>
          <a:ext cx="2738172" cy="813621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1" kern="1200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Times New Roman" pitchFamily="18" charset="0"/>
            </a:rPr>
            <a:t>НЕНАЛОГОВЫЕ ДОХОДЫ</a:t>
          </a:r>
        </a:p>
      </dsp:txBody>
      <dsp:txXfrm>
        <a:off x="3214678" y="2500320"/>
        <a:ext cx="2738172" cy="813621"/>
      </dsp:txXfrm>
    </dsp:sp>
    <dsp:sp modelId="{90D4AEFD-E344-48FA-B893-B7FE5E08AE3C}">
      <dsp:nvSpPr>
        <dsp:cNvPr id="0" name=""/>
        <dsp:cNvSpPr/>
      </dsp:nvSpPr>
      <dsp:spPr>
        <a:xfrm>
          <a:off x="6189319" y="2611925"/>
          <a:ext cx="2953512" cy="781208"/>
        </a:xfrm>
        <a:prstGeom prst="rect">
          <a:avLst/>
        </a:prstGeom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55000" cap="flat" cmpd="thickThin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+mn-lt"/>
              <a:cs typeface="Times New Roman" pitchFamily="18" charset="0"/>
            </a:rPr>
            <a:t>БЕЗВОЗМЕЗДНЫЕ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+mn-lt"/>
              <a:cs typeface="Times New Roman" pitchFamily="18" charset="0"/>
            </a:rPr>
            <a:t>ПОСТУПЛЕНИЯ</a:t>
          </a:r>
          <a:endParaRPr lang="ru-RU" sz="1700" kern="1200" dirty="0">
            <a:ln>
              <a:solidFill>
                <a:schemeClr val="tx1"/>
              </a:solidFill>
            </a:ln>
            <a:solidFill>
              <a:srgbClr val="FFCC00"/>
            </a:solidFill>
            <a:latin typeface="+mn-lt"/>
          </a:endParaRPr>
        </a:p>
      </dsp:txBody>
      <dsp:txXfrm>
        <a:off x="6189319" y="2611925"/>
        <a:ext cx="2953512" cy="781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19536-B4F7-42CA-8261-92167BE5657D}" type="datetimeFigureOut">
              <a:rPr lang="ru-RU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C8C57-1BEA-44B2-8270-B7F63546C7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AC8C57-1BEA-44B2-8270-B7F63546C72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82433-B110-41C4-9149-8DBAA5A8B3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AC8C57-1BEA-44B2-8270-B7F63546C72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B64E7A-F68A-419D-9CB6-01C799659D8A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9CC637-BAB7-4D40-A02D-4EAE282E6B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FBFE00-5AA2-4E3F-A97A-012480F17BCB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74499B-33FB-4C08-974F-3E03FC89F6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713B00-66E2-416A-A983-FC96A385E0CF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4243B4-58F0-47A3-A978-75D34F3EF5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74507B-F239-4561-BB37-8B8A357CB5B8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AD6867-2227-453A-AE60-82259FB1A3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B5147D-B3B5-41D7-90B5-2337404C4589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7F1BE1-0C75-49C8-8000-8C5C6CC9CE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8EA3E4-EC5D-4DFC-9424-ADBF7A918D79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7C595-EC78-4A95-B64E-FE4E4DD422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05A30-32D3-47B3-AE86-BBAEAC3BB8BF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43D5AB-26F0-4B2D-B36D-0845E1A4A3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549022-AD8E-4622-9785-D388154E6A7B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68B15C-86A3-4CC5-A3DF-1A5204662B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948465-3D1B-4D9C-A459-136643A72C26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BF74A-77B0-48A0-B645-5BB7E9916A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94E54601-7B10-4D1A-8765-87BE11B55247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BF2B1-B0FC-4501-9F28-3E527DB8C4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8BE700-2F4D-46F8-A5C9-8CF77F656E51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220EAE-5A7F-4065-870E-51AED26098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428506-767C-4231-B63B-2BEC2B06B35A}" type="datetimeFigureOut">
              <a:rPr lang="ru-RU" smtClean="0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44E065-E8F8-4035-A10D-89B432035A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gazetaby.com/i/2013/08/pivo06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51492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57188" y="4714875"/>
            <a:ext cx="8229600" cy="2143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Основные термины и понятия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 descr="D:\Users\pshonyak\Pictures\Бюдж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189" y="0"/>
            <a:ext cx="4141811" cy="2348880"/>
          </a:xfrm>
          <a:prstGeom prst="rect">
            <a:avLst/>
          </a:prstGeom>
          <a:noFill/>
        </p:spPr>
      </p:pic>
      <p:pic>
        <p:nvPicPr>
          <p:cNvPr id="1027" name="Picture 3" descr="D:\Users\pshonyak\Pictures\бюджет семьи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3275856" cy="2501028"/>
          </a:xfrm>
          <a:prstGeom prst="rect">
            <a:avLst/>
          </a:prstGeom>
          <a:noFill/>
        </p:spPr>
      </p:pic>
      <p:pic>
        <p:nvPicPr>
          <p:cNvPr id="1028" name="Picture 4" descr="D:\Users\pshonyak\Pictures\byudzh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7190" y="2564904"/>
            <a:ext cx="3686810" cy="2304256"/>
          </a:xfrm>
          <a:prstGeom prst="rect">
            <a:avLst/>
          </a:prstGeom>
          <a:noFill/>
        </p:spPr>
      </p:pic>
      <p:pic>
        <p:nvPicPr>
          <p:cNvPr id="12" name="Picture 9" descr="gerb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0"/>
            <a:ext cx="2074266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462463"/>
            <a:ext cx="1800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</a:t>
            </a:r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бюджета</a:t>
            </a:r>
            <a:endParaRPr lang="ru-RU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85750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00100" y="3848100"/>
            <a:ext cx="75596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Составление проекта </a:t>
            </a:r>
            <a:r>
              <a:rPr lang="ru-RU" sz="2400" b="1" dirty="0" smtClean="0">
                <a:solidFill>
                  <a:schemeClr val="accent2"/>
                </a:solidFill>
              </a:rPr>
              <a:t>бюджета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188" y="1196975"/>
            <a:ext cx="1728787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313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+mn-lt"/>
              </a:rPr>
              <a:t>Прогноз социально-экономического развития города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59563" y="1196975"/>
            <a:ext cx="1944687" cy="2517775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</a:t>
            </a:r>
            <a:r>
              <a:rPr lang="ru-RU" b="1" dirty="0" smtClean="0">
                <a:solidFill>
                  <a:schemeClr val="accent2"/>
                </a:solidFill>
              </a:rPr>
              <a:t>программы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463" y="1196975"/>
            <a:ext cx="1728787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572000"/>
            <a:ext cx="1874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4500563"/>
            <a:ext cx="27193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6" descr="C:\Users\ker\Desktop\МОЁ\прочее\- animashka\тематика\расчёт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4437063"/>
            <a:ext cx="26431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5" grpId="0" animBg="1"/>
      <p:bldP spid="38926" grpId="0" animBg="1"/>
      <p:bldP spid="38927" grpId="0" animBg="1"/>
      <p:bldP spid="389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sk.doski.ru/i/51/49/51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75"/>
            <a:ext cx="91948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4294967295"/>
          </p:nvPr>
        </p:nvGraphicFramePr>
        <p:xfrm>
          <a:off x="0" y="2357438"/>
          <a:ext cx="9144000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8900" y="188640"/>
            <a:ext cx="8840788" cy="24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800" b="1" dirty="0" err="1" smtClean="0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Из</a:t>
            </a:r>
            <a:r>
              <a:rPr lang="en-US" altLang="zh-CN" sz="2800" dirty="0" smtClean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каких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поступлений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в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настоящее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время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формируется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доходная</a:t>
            </a:r>
            <a:endParaRPr lang="en-US" altLang="zh-CN" sz="2800" b="1" dirty="0">
              <a:solidFill>
                <a:srgbClr val="0000FF"/>
              </a:solidFill>
              <a:latin typeface="+mn-lt"/>
              <a:ea typeface="宋体" pitchFamily="2" charset="-122"/>
              <a:cs typeface="Times New Roman" pitchFamily="18" charset="0"/>
            </a:endParaRPr>
          </a:p>
          <a:p>
            <a:pPr algn="ctr">
              <a:lnSpc>
                <a:spcPts val="2000"/>
              </a:lnSpc>
              <a:tabLst>
                <a:tab pos="977900" algn="l"/>
                <a:tab pos="3441700" algn="l"/>
              </a:tabLst>
            </a:pP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часть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бюджета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itchFamily="2" charset="-122"/>
                <a:cs typeface="Times New Roman" pitchFamily="18" charset="0"/>
              </a:rPr>
              <a:t>?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latin typeface="+mn-lt"/>
                <a:ea typeface="宋体" pitchFamily="2" charset="-122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sz="2800" dirty="0" err="1">
                <a:solidFill>
                  <a:srgbClr val="7030A0"/>
                </a:solidFill>
                <a:latin typeface="+mn-lt"/>
                <a:ea typeface="宋体" pitchFamily="2" charset="-122"/>
                <a:cs typeface="Times New Roman" pitchFamily="18" charset="0"/>
              </a:rPr>
              <a:t>Доходы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+mn-lt"/>
                <a:ea typeface="宋体" pitchFamily="2" charset="-122"/>
                <a:cs typeface="Times New Roman" pitchFamily="18" charset="0"/>
              </a:rPr>
              <a:t>бюджета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595959"/>
                </a:solidFill>
                <a:latin typeface="+mn-lt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sz="24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безвозмездные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безвозвратные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поступления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денежных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средств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в</a:t>
            </a:r>
            <a:r>
              <a:rPr lang="en-US" altLang="zh-CN" sz="2800" dirty="0">
                <a:latin typeface="+mn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бюджет</a:t>
            </a:r>
            <a:r>
              <a:rPr lang="ru-RU" altLang="zh-CN" sz="2800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800" dirty="0">
              <a:solidFill>
                <a:srgbClr val="000000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ursk.bezformata.ru/content/image61259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635793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НАЛОГОВЫЕ ДОХОДЫ</a:t>
            </a:r>
            <a:endParaRPr lang="ru-RU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00438" y="908050"/>
            <a:ext cx="5643562" cy="350043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лиц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госпошлина;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налоги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взимаемые по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специальным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налоговым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режимам)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pro-goroda.ru/sites/default/files/styles/news-fullnode-main-pic/public/field/image/800x600_1307023870_dengi-novostivl-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928688"/>
            <a:ext cx="37798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download.taxifm.ru/pub/13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929063"/>
            <a:ext cx="5857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kern="120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 pitchFamily="18" charset="0"/>
              </a:rPr>
              <a:t>НЕНАЛОГОВЫЕ ДОХОДЫ</a:t>
            </a:r>
            <a:endParaRPr lang="ru-RU" b="1" kern="1200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1285875"/>
            <a:ext cx="5953125" cy="41052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	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за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 пользование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 муниципальным 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имуществ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ом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и 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земельными участками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, а 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штраф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ы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и ины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е с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анкци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за 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законодательства</a:t>
            </a:r>
            <a:endParaRPr lang="ru-RU" sz="24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oreninform.ru/upload/iblock/e86/b225f2572bb505a10ff7d0636b3f5bbc0738c67e_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8850"/>
            <a:ext cx="7620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БЕЗВОЗМЕЗДНЫЕ ПОСТУПЛЕНИЯ</a:t>
            </a:r>
            <a:endParaRPr lang="ru-RU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00438" y="785813"/>
            <a:ext cx="5643562" cy="350043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200" dirty="0">
                <a:solidFill>
                  <a:srgbClr val="000000"/>
                </a:solidFill>
              </a:rPr>
              <a:t>Поступления в бюджет на безвозмездной и безвозвратной основе из </a:t>
            </a:r>
            <a:r>
              <a:rPr lang="ru-RU" sz="2200" dirty="0" smtClean="0">
                <a:solidFill>
                  <a:srgbClr val="000000"/>
                </a:solidFill>
              </a:rPr>
              <a:t>вышестоящих бюджетов (дотации, субсидии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smtClean="0">
                <a:solidFill>
                  <a:srgbClr val="000000"/>
                </a:solidFill>
              </a:rPr>
              <a:t>субвенции, </a:t>
            </a:r>
          </a:p>
          <a:p>
            <a:pPr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иные межбюджетные трансферты)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933056"/>
            <a:ext cx="8229600" cy="60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0891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700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местного бюджета</a:t>
            </a:r>
            <a:endParaRPr lang="ru-RU" sz="3700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323528" y="1556792"/>
            <a:ext cx="83532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Расходы бюджета формируются по основным направлениям </a:t>
            </a:r>
            <a:r>
              <a:rPr lang="ru-RU" sz="2400" dirty="0" smtClean="0">
                <a:latin typeface="+mj-lt"/>
              </a:rPr>
              <a:t>деятельности, установленным статьей 16 Федерального закона от 06.10.2003 г. № 131-ФЗ «Об общих принципах организации местного самоуправления в Российской Федерации»</a:t>
            </a:r>
            <a:endParaRPr lang="ru-RU" sz="2400" dirty="0">
              <a:latin typeface="+mj-lt"/>
            </a:endParaRP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539750" y="55895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Общегосударствен-ные вопросы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1187450" y="4797425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Национальная оборона</a:t>
            </a: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1692275" y="544512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2339975" y="4868863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2916238" y="5445125"/>
            <a:ext cx="1008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Жилищно-коммунальное хозяйство</a:t>
            </a:r>
          </a:p>
        </p:txBody>
      </p:sp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3492500" y="4868863"/>
            <a:ext cx="9350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Охрана окружающей среды</a:t>
            </a:r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4067175" y="5445125"/>
            <a:ext cx="1009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Образование </a:t>
            </a:r>
          </a:p>
        </p:txBody>
      </p:sp>
      <p:sp>
        <p:nvSpPr>
          <p:cNvPr id="35852" name="TextBox 15"/>
          <p:cNvSpPr txBox="1">
            <a:spLocks noChangeArrowheads="1"/>
          </p:cNvSpPr>
          <p:nvPr/>
        </p:nvSpPr>
        <p:spPr bwMode="auto">
          <a:xfrm>
            <a:off x="4572000" y="4868863"/>
            <a:ext cx="936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Культура, кинематография</a:t>
            </a:r>
          </a:p>
        </p:txBody>
      </p:sp>
      <p:sp>
        <p:nvSpPr>
          <p:cNvPr id="35853" name="TextBox 16"/>
          <p:cNvSpPr txBox="1">
            <a:spLocks noChangeArrowheads="1"/>
          </p:cNvSpPr>
          <p:nvPr/>
        </p:nvSpPr>
        <p:spPr bwMode="auto">
          <a:xfrm>
            <a:off x="5076825" y="5445125"/>
            <a:ext cx="11509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Здравоохранение</a:t>
            </a:r>
          </a:p>
        </p:txBody>
      </p:sp>
      <p:sp>
        <p:nvSpPr>
          <p:cNvPr id="35854" name="TextBox 17"/>
          <p:cNvSpPr txBox="1">
            <a:spLocks noChangeArrowheads="1"/>
          </p:cNvSpPr>
          <p:nvPr/>
        </p:nvSpPr>
        <p:spPr bwMode="auto">
          <a:xfrm>
            <a:off x="5724525" y="486886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35855" name="TextBox 18"/>
          <p:cNvSpPr txBox="1">
            <a:spLocks noChangeArrowheads="1"/>
          </p:cNvSpPr>
          <p:nvPr/>
        </p:nvSpPr>
        <p:spPr bwMode="auto">
          <a:xfrm>
            <a:off x="6227763" y="54451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Физическая культура и спорт</a:t>
            </a:r>
          </a:p>
        </p:txBody>
      </p:sp>
      <p:sp>
        <p:nvSpPr>
          <p:cNvPr id="35856" name="TextBox 19"/>
          <p:cNvSpPr txBox="1">
            <a:spLocks noChangeArrowheads="1"/>
          </p:cNvSpPr>
          <p:nvPr/>
        </p:nvSpPr>
        <p:spPr bwMode="auto">
          <a:xfrm>
            <a:off x="6804025" y="4868863"/>
            <a:ext cx="936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Средства массовой информации</a:t>
            </a:r>
          </a:p>
        </p:txBody>
      </p:sp>
      <p:sp>
        <p:nvSpPr>
          <p:cNvPr id="35857" name="TextBox 20"/>
          <p:cNvSpPr txBox="1">
            <a:spLocks noChangeArrowheads="1"/>
          </p:cNvSpPr>
          <p:nvPr/>
        </p:nvSpPr>
        <p:spPr bwMode="auto">
          <a:xfrm>
            <a:off x="7308850" y="5445125"/>
            <a:ext cx="11509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latin typeface="Calibri" pitchFamily="34" charset="0"/>
              </a:rPr>
              <a:t>Обслуживание государственного и муниципального долга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42988" y="4652963"/>
            <a:ext cx="0" cy="100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5846" idx="0"/>
          </p:cNvCxnSpPr>
          <p:nvPr/>
        </p:nvCxnSpPr>
        <p:spPr>
          <a:xfrm>
            <a:off x="1692275" y="458152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68538" y="4581525"/>
            <a:ext cx="0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5848" idx="0"/>
          </p:cNvCxnSpPr>
          <p:nvPr/>
        </p:nvCxnSpPr>
        <p:spPr>
          <a:xfrm>
            <a:off x="2843213" y="4581525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348038" y="4581525"/>
            <a:ext cx="0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51275" y="45815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427538" y="4581525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03800" y="458152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08625" y="4581525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84888" y="45815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659563" y="4581525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164388" y="45815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740650" y="4581525"/>
            <a:ext cx="0" cy="93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316913" y="45815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161" y="0"/>
            <a:ext cx="7560839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ger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1296144" cy="1107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Что такое Муниципальная программа?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</p:txBody>
      </p:sp>
      <p:pic>
        <p:nvPicPr>
          <p:cNvPr id="75778" name="Picture 2" descr="D:\Users\pshonyak\Documents\Бюджет для граждан подборка\9 мая\20150509_10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2939819" cy="2204864"/>
          </a:xfrm>
          <a:prstGeom prst="rect">
            <a:avLst/>
          </a:prstGeom>
          <a:noFill/>
        </p:spPr>
      </p:pic>
      <p:pic>
        <p:nvPicPr>
          <p:cNvPr id="75779" name="Picture 3" descr="D:\Users\pshonyak\Documents\Бюджет для граждан подборка\20141225_104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3960440" cy="22277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Что такое «Бюджет для граждан?»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8496300" cy="5327650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</a:rPr>
              <a:t>«Бюджет для граждан» </a:t>
            </a:r>
            <a:r>
              <a:rPr lang="ru-RU" sz="9600" dirty="0" smtClean="0">
                <a:solidFill>
                  <a:schemeClr val="bg1"/>
                </a:solidFill>
              </a:rPr>
              <a:t>познакомит вас с основным финансовым документом Партизанского городского округа.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schemeClr val="bg1"/>
                </a:solidFill>
              </a:rPr>
              <a:t>Представленная информация предназначена для широкого круга пользователей и будет интересна и полезна для жителей городского округа, так как основные показатели местного бюджета  представлены в доступной и понятной форме.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schemeClr val="bg1"/>
                </a:solidFill>
              </a:rPr>
              <a:t>Надеемся, что представление бюджета в понятной для жителей форме повысит уровень общественного участия граждан в бюджетном процессе Партизанского городского округа.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6581" y="906048"/>
            <a:ext cx="8289130" cy="295034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Бюджет</a:t>
            </a:r>
            <a:r>
              <a:rPr lang="ru-RU" sz="16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(от </a:t>
            </a:r>
            <a:r>
              <a:rPr lang="ru-RU" sz="1600" dirty="0" err="1">
                <a:latin typeface="+mn-lt"/>
                <a:cs typeface="+mn-cs"/>
              </a:rPr>
              <a:t>старонормандского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bougette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600" dirty="0" smtClean="0">
                <a:latin typeface="+mn-lt"/>
                <a:cs typeface="+mn-cs"/>
              </a:rPr>
              <a:t>самоуправления.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  <a:cs typeface="+mn-cs"/>
              </a:rPr>
              <a:t>Бюджет - это план доходов и расходов. Каждый житель Партизанского городского округа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Граждане – и как налогоплательщики и как потребители услуг- должны быть уверенны в том, что передаваемые ими в распоряжение государства</a:t>
            </a:r>
            <a:r>
              <a:rPr lang="ru-RU" sz="1600" dirty="0" smtClean="0">
                <a:latin typeface="+mn-lt"/>
              </a:rPr>
              <a:t> средства</a:t>
            </a:r>
            <a:r>
              <a:rPr lang="ru-RU" sz="1600" dirty="0" smtClean="0">
                <a:latin typeface="+mn-lt"/>
                <a:cs typeface="+mn-cs"/>
              </a:rPr>
              <a:t>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13316" name="Picture 4" descr="113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3744913"/>
            <a:ext cx="335756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Бюджет состоит из двух частей — доходной и расходной. </a:t>
            </a:r>
          </a:p>
        </p:txBody>
      </p:sp>
      <p:pic>
        <p:nvPicPr>
          <p:cNvPr id="1536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705225"/>
            <a:ext cx="414813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479550"/>
            <a:ext cx="4357688" cy="23391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u="sng" dirty="0">
                <a:solidFill>
                  <a:srgbClr val="FF3300"/>
                </a:solidFill>
                <a:cs typeface="Arial" pitchFamily="34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cs typeface="Arial" pitchFamily="34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57752" y="1647080"/>
            <a:ext cx="4286249" cy="23391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3300"/>
                </a:solidFill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это выплачиваемые из бюджета денежные средства </a:t>
            </a:r>
            <a:r>
              <a:rPr lang="ru-RU" b="1" dirty="0" smtClean="0">
                <a:solidFill>
                  <a:schemeClr val="accent2"/>
                </a:solidFill>
              </a:rPr>
              <a:t> (на содержание </a:t>
            </a:r>
            <a:r>
              <a:rPr lang="ru-RU" b="1" dirty="0">
                <a:solidFill>
                  <a:schemeClr val="accent2"/>
                </a:solidFill>
              </a:rPr>
              <a:t>муниципальных </a:t>
            </a:r>
            <a:r>
              <a:rPr lang="ru-RU" b="1" dirty="0" smtClean="0">
                <a:solidFill>
                  <a:schemeClr val="accent2"/>
                </a:solidFill>
              </a:rPr>
              <a:t>учреждений в области образования и  культуры, молодежную политику, физическую культуру </a:t>
            </a:r>
            <a:r>
              <a:rPr lang="ru-RU" b="1" dirty="0">
                <a:solidFill>
                  <a:schemeClr val="accent2"/>
                </a:solidFill>
              </a:rPr>
              <a:t>и </a:t>
            </a:r>
            <a:r>
              <a:rPr lang="ru-RU" b="1" dirty="0" smtClean="0">
                <a:solidFill>
                  <a:schemeClr val="accent2"/>
                </a:solidFill>
              </a:rPr>
              <a:t>спорт, ЖКХ, капитальное </a:t>
            </a:r>
            <a:r>
              <a:rPr lang="ru-RU" b="1" dirty="0">
                <a:solidFill>
                  <a:schemeClr val="accent2"/>
                </a:solidFill>
              </a:rPr>
              <a:t>строительство и другие расходы)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soverkon.ru/wp-content/uploads/2012/06/lombardni-cr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017968" cy="283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иугольник 5"/>
          <p:cNvSpPr/>
          <p:nvPr/>
        </p:nvSpPr>
        <p:spPr>
          <a:xfrm>
            <a:off x="142844" y="3143248"/>
            <a:ext cx="8858312" cy="350046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Превышение доходов над расходами </a:t>
            </a:r>
            <a:r>
              <a:rPr lang="ru-RU" b="1" dirty="0" smtClean="0">
                <a:solidFill>
                  <a:srgbClr val="C00000"/>
                </a:solidFill>
              </a:rPr>
              <a:t>или </a:t>
            </a:r>
            <a:r>
              <a:rPr lang="ru-RU" b="1" dirty="0" err="1" smtClean="0">
                <a:solidFill>
                  <a:srgbClr val="C00000"/>
                </a:solidFill>
              </a:rPr>
              <a:t>профицит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Профицитный</a:t>
            </a:r>
            <a:r>
              <a:rPr lang="ru-RU" dirty="0" smtClean="0"/>
              <a:t> бюджет складывается, когда прогнозируемые доходы фактически превышают  запланированные расходы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данном случае  следует определить куда и на какие цели данный «переизбыток» средств необходимо будет направлять: на резерв или дополнительные расходы.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/>
          </a:p>
        </p:txBody>
      </p:sp>
      <p:sp>
        <p:nvSpPr>
          <p:cNvPr id="9" name="Блок-схема: узел 8"/>
          <p:cNvSpPr/>
          <p:nvPr/>
        </p:nvSpPr>
        <p:spPr>
          <a:xfrm>
            <a:off x="7429520" y="571480"/>
            <a:ext cx="1214446" cy="107157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5643570" y="1500174"/>
            <a:ext cx="1143008" cy="107157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pic>
        <p:nvPicPr>
          <p:cNvPr id="16390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0"/>
            <a:ext cx="3071834" cy="28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exame3.abrilm.com.br/assets/images/2012/12/76099/original_carteira.jpg?1355142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omskpress.ru/images/screens/23a9768645d4950ee8f7e1bdf4c73d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214438"/>
            <a:ext cx="30003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ятиугольник 7"/>
          <p:cNvSpPr/>
          <p:nvPr/>
        </p:nvSpPr>
        <p:spPr>
          <a:xfrm flipH="1">
            <a:off x="5214942" y="4214818"/>
            <a:ext cx="3929058" cy="264318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ДЕФИЦИТОМ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571472" y="4143380"/>
            <a:ext cx="1285884" cy="114300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3857620" y="5143512"/>
            <a:ext cx="1633550" cy="149067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</a:p>
        </p:txBody>
      </p:sp>
      <p:pic>
        <p:nvPicPr>
          <p:cNvPr id="17415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5857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cs typeface="+mn-cs"/>
              </a:rPr>
              <a:t>Источниками погашения дефицита являются:</a:t>
            </a:r>
            <a:endParaRPr lang="ru-RU" sz="24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908720"/>
            <a:ext cx="6480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Поступления от продажи акций, находящихся в муниципальной собственности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Бюджетные кредиты, привлеченные в местный бюджет от других бюджетов бюджетной системы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Кредиты, полученные муниципальным образованием от кредитных организаций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Остатки средств местного бюджета на начало года</a:t>
            </a:r>
          </a:p>
        </p:txBody>
      </p:sp>
      <p:pic>
        <p:nvPicPr>
          <p:cNvPr id="1026" name="Picture 2" descr="D:\Users\pshonyak\Pictures\yanvar-1-calenda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1003418" cy="1080120"/>
          </a:xfrm>
          <a:prstGeom prst="rect">
            <a:avLst/>
          </a:prstGeom>
          <a:noFill/>
        </p:spPr>
      </p:pic>
      <p:pic>
        <p:nvPicPr>
          <p:cNvPr id="1027" name="Picture 3" descr="D:\Users\pshonyak\Pictures\коммерческий кред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1118539" cy="746770"/>
          </a:xfrm>
          <a:prstGeom prst="rect">
            <a:avLst/>
          </a:prstGeom>
          <a:noFill/>
        </p:spPr>
      </p:pic>
      <p:pic>
        <p:nvPicPr>
          <p:cNvPr id="1028" name="Picture 4" descr="D:\Users\pshonyak\Pictures\бюджетный креди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1008112" cy="930823"/>
          </a:xfrm>
          <a:prstGeom prst="rect">
            <a:avLst/>
          </a:prstGeom>
          <a:noFill/>
        </p:spPr>
      </p:pic>
      <p:pic>
        <p:nvPicPr>
          <p:cNvPr id="1029" name="Picture 5" descr="D:\Users\pshonyak\Pictures\акц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08720"/>
            <a:ext cx="1224136" cy="8970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01317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случае привлечения кредитов и предоставления муниципальных гарантий, возникает муниципальный долг.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Муниципальный долг подлежит обязательному погашению и обеспечивается средствами муниципальной казны.</a:t>
            </a:r>
            <a:endParaRPr lang="ru-RU" dirty="0"/>
          </a:p>
        </p:txBody>
      </p:sp>
      <p:pic>
        <p:nvPicPr>
          <p:cNvPr id="1030" name="Picture 6" descr="D:\Users\pshonyak\Pictures\деньг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9" y="4293097"/>
            <a:ext cx="1082088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557463"/>
            <a:ext cx="78581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42938" y="417513"/>
            <a:ext cx="7929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6357950" y="4357694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чем основывается проект местного бюджета?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4294967295"/>
          </p:nvPr>
        </p:nvSpPr>
        <p:spPr>
          <a:xfrm>
            <a:off x="323850" y="1484313"/>
            <a:ext cx="8424863" cy="4897437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Составление проекта местного бюджета основывается на:</a:t>
            </a:r>
          </a:p>
          <a:p>
            <a:pPr algn="just">
              <a:buFont typeface="Arial" charset="0"/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1. Бюджетном послании Президента Российской Федерации</a:t>
            </a:r>
          </a:p>
          <a:p>
            <a:pPr algn="just">
              <a:buFont typeface="Arial" charset="0"/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2. Основных направлениях бюджетной и налоговой политики городского округа</a:t>
            </a:r>
          </a:p>
          <a:p>
            <a:pPr algn="just">
              <a:buFont typeface="Arial" charset="0"/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3. Прогнозе социально-экономического развития городского округа</a:t>
            </a:r>
          </a:p>
          <a:p>
            <a:pPr algn="just">
              <a:buFont typeface="Arial" charset="0"/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4. Муниципальных программах.</a:t>
            </a:r>
          </a:p>
          <a:p>
            <a:pPr algn="just">
              <a:buFont typeface="Arial" charset="0"/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Составление и утверждение местного бюджета – сложный  и многоуровневый  процесс, основанный на правовых нормах. Формирование, рассмотрение и утверждение бюджета происходит ежегодно.</a:t>
            </a:r>
          </a:p>
          <a:p>
            <a:pPr algn="just">
              <a:buFont typeface="Arial" charset="0"/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Составление проекта местного бюджета обеспечивает администрация городского округа.</a:t>
            </a:r>
          </a:p>
          <a:p>
            <a:pPr algn="just">
              <a:buFont typeface="Arial" charset="0"/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 Решение о местном бюджете принимается Дума городского округа.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3463</TotalTime>
  <Words>724</Words>
  <Application>Microsoft Office PowerPoint</Application>
  <PresentationFormat>Экран (4:3)</PresentationFormat>
  <Paragraphs>90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Что такое «Бюджет для граждан?»</vt:lpstr>
      <vt:lpstr>Что такое бюджет?</vt:lpstr>
      <vt:lpstr>Слайд 4</vt:lpstr>
      <vt:lpstr>Слайд 5</vt:lpstr>
      <vt:lpstr>Слайд 6</vt:lpstr>
      <vt:lpstr>Слайд 7</vt:lpstr>
      <vt:lpstr>Слайд 8</vt:lpstr>
      <vt:lpstr>На чем основывается проект местного бюджета?</vt:lpstr>
      <vt:lpstr>Основы составления проекта бюджета</vt:lpstr>
      <vt:lpstr>Слайд 11</vt:lpstr>
      <vt:lpstr>НАЛОГОВЫЕ ДОХОДЫ</vt:lpstr>
      <vt:lpstr>НЕНАЛОГОВЫЕ ДОХОДЫ</vt:lpstr>
      <vt:lpstr>БЕЗВОЗМЕЗДНЫЕ ПОСТУПЛЕНИЯ</vt:lpstr>
      <vt:lpstr>Расходы местного бюджета</vt:lpstr>
      <vt:lpstr>Что такое Муниципальная программа?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pshonyak</cp:lastModifiedBy>
  <cp:revision>381</cp:revision>
  <dcterms:created xsi:type="dcterms:W3CDTF">2014-06-09T16:25:13Z</dcterms:created>
  <dcterms:modified xsi:type="dcterms:W3CDTF">2016-11-25T02:28:44Z</dcterms:modified>
</cp:coreProperties>
</file>