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1" r:id="rId7"/>
    <p:sldId id="262" r:id="rId8"/>
    <p:sldId id="264" r:id="rId9"/>
    <p:sldId id="266" r:id="rId10"/>
    <p:sldId id="275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85" r:id="rId19"/>
    <p:sldId id="286" r:id="rId20"/>
    <p:sldId id="291" r:id="rId21"/>
    <p:sldId id="292" r:id="rId22"/>
    <p:sldId id="293" r:id="rId23"/>
    <p:sldId id="294" r:id="rId24"/>
    <p:sldId id="296" r:id="rId25"/>
    <p:sldId id="297" r:id="rId26"/>
    <p:sldId id="298" r:id="rId27"/>
    <p:sldId id="315" r:id="rId28"/>
    <p:sldId id="316" r:id="rId29"/>
    <p:sldId id="311" r:id="rId30"/>
    <p:sldId id="452" r:id="rId31"/>
    <p:sldId id="299" r:id="rId32"/>
    <p:sldId id="302" r:id="rId33"/>
  </p:sldIdLst>
  <p:sldSz cx="12190413" cy="6859588"/>
  <p:notesSz cx="9926638" cy="6797675"/>
  <p:embeddedFontLst>
    <p:embeddedFont>
      <p:font typeface="Arial Black" pitchFamily="34" charset="0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Tahoma" pitchFamily="34" charset="0"/>
      <p:regular r:id="rId40"/>
      <p:bold r:id="rId41"/>
    </p:embeddedFont>
  </p:embeddedFontLst>
  <p:defaultTextStyle>
    <a:defPPr>
      <a:defRPr lang="en-US"/>
    </a:defPPr>
    <a:lvl1pPr marL="0" algn="l" defTabSz="609539">
      <a:defRPr sz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>
      <a:defRPr sz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>
      <a:defRPr sz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>
      <a:defRPr sz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>
      <a:defRPr sz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>
      <a:defRPr sz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>
      <a:defRPr sz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>
      <a:defRPr sz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>
      <a:defRPr sz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46" autoAdjust="0"/>
  </p:normalViewPr>
  <p:slideViewPr>
    <p:cSldViewPr>
      <p:cViewPr varScale="1">
        <p:scale>
          <a:sx n="75" d="100"/>
          <a:sy n="75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03" cy="341379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242" y="0"/>
            <a:ext cx="4300811" cy="341379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CEA54A89-D23A-4443-BDBF-1B797ABB0A1A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793" y="3270625"/>
            <a:ext cx="7941052" cy="2677538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96"/>
            <a:ext cx="4302103" cy="34137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242" y="6456296"/>
            <a:ext cx="4300811" cy="34137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D24F3696-07DE-402D-BC36-5B757988B2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994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F3696-07DE-402D-BC36-5B757988B202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456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3" y="0"/>
            <a:ext cx="12190413" cy="685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Рисунок 28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93395" y="5314690"/>
            <a:ext cx="1305732" cy="130612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0954" tIns="30477" rIns="60954" bIns="30477"/>
          <a:lstStyle>
            <a:lvl1pPr>
              <a:defRPr sz="1700"/>
            </a:lvl1pPr>
          </a:lstStyle>
          <a:p>
            <a:pPr>
              <a:defRPr/>
            </a:pPr>
            <a:r>
              <a:rPr lang="ru-RU"/>
              <a:t>Ваше фото</a:t>
            </a:r>
            <a:endParaRPr/>
          </a:p>
        </p:txBody>
      </p:sp>
      <p:cxnSp>
        <p:nvCxnSpPr>
          <p:cNvPr id="33" name="Прямая соединительная линия 32"/>
          <p:cNvCxnSpPr>
            <a:cxnSpLocks/>
          </p:cNvCxnSpPr>
          <p:nvPr/>
        </p:nvCxnSpPr>
        <p:spPr bwMode="auto">
          <a:xfrm>
            <a:off x="5082426" y="6020685"/>
            <a:ext cx="0" cy="49613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cxnSpLocks/>
          </p:cNvCxnSpPr>
          <p:nvPr/>
        </p:nvCxnSpPr>
        <p:spPr bwMode="auto">
          <a:xfrm>
            <a:off x="7591355" y="6020685"/>
            <a:ext cx="0" cy="49613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1"/>
          <p:cNvSpPr>
            <a:spLocks noGrp="1"/>
          </p:cNvSpPr>
          <p:nvPr userDrawn="1">
            <p:ph type="title" hasCustomPrompt="1"/>
          </p:nvPr>
        </p:nvSpPr>
        <p:spPr bwMode="auto">
          <a:xfrm>
            <a:off x="510650" y="2810411"/>
            <a:ext cx="10933277" cy="653057"/>
          </a:xfrm>
          <a:prstGeom prst="rect">
            <a:avLst/>
          </a:prstGeom>
        </p:spPr>
        <p:txBody>
          <a:bodyPr lIns="60954" tIns="30477" rIns="60954" bIns="30477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Тема презентации</a:t>
            </a:r>
            <a:endParaRPr lang="en-US"/>
          </a:p>
        </p:txBody>
      </p:sp>
      <p:sp>
        <p:nvSpPr>
          <p:cNvPr id="50" name="Текст 4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478093" y="3473867"/>
            <a:ext cx="6510414" cy="49012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Дополнительное описание, если тема длинная</a:t>
            </a:r>
            <a:endParaRPr/>
          </a:p>
        </p:txBody>
      </p:sp>
      <p:sp>
        <p:nvSpPr>
          <p:cNvPr id="54" name="Текст 5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934643" y="6209211"/>
            <a:ext cx="2981995" cy="403723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1267"/>
              </a:lnSpc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58" name="Текст 5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27262" y="6209211"/>
            <a:ext cx="2182571" cy="403723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1267"/>
              </a:lnSpc>
              <a:buNone/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2F3F8"/>
                </a:solidFill>
                <a:latin typeface="Arial"/>
                <a:ea typeface="Tahoma"/>
                <a:cs typeface="Arial"/>
              </a:rPr>
              <a:t>+7 (495) 333 33 33</a:t>
            </a:r>
            <a:endParaRPr lang="ru-RU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60" name="Текст 53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836190" y="6209211"/>
            <a:ext cx="1754281" cy="403723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1267"/>
              </a:lnSpc>
              <a:buNone/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2F3F8"/>
                </a:solidFill>
                <a:latin typeface="Arial"/>
                <a:ea typeface="Tahoma"/>
                <a:cs typeface="Arial"/>
              </a:rPr>
              <a:t>name@technoavia.ru</a:t>
            </a:r>
            <a:endParaRPr lang="ru-RU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62" name="Текст 6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934148" y="5971287"/>
            <a:ext cx="2982486" cy="258293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>
              <a:defRPr sz="1700" b="1">
                <a:solidFill>
                  <a:schemeClr val="bg1"/>
                </a:solidFill>
                <a:latin typeface="+mn-lt"/>
              </a:defRPr>
            </a:lvl2pPr>
            <a:lvl3pPr>
              <a:defRPr sz="1700" b="1">
                <a:solidFill>
                  <a:schemeClr val="bg1"/>
                </a:solidFill>
                <a:latin typeface="+mn-lt"/>
              </a:defRPr>
            </a:lvl3pPr>
            <a:lvl4pPr>
              <a:defRPr sz="1700" b="1">
                <a:solidFill>
                  <a:schemeClr val="bg1"/>
                </a:solidFill>
                <a:latin typeface="+mn-lt"/>
              </a:defRPr>
            </a:lvl4pPr>
            <a:lvl5pPr>
              <a:defRPr sz="1700" b="1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Имя Фамилия</a:t>
            </a:r>
            <a:endParaRPr/>
          </a:p>
        </p:txBody>
      </p:sp>
      <p:sp>
        <p:nvSpPr>
          <p:cNvPr id="65" name="Прямоугольник 64"/>
          <p:cNvSpPr/>
          <p:nvPr userDrawn="1"/>
        </p:nvSpPr>
        <p:spPr bwMode="auto">
          <a:xfrm>
            <a:off x="5327259" y="5942406"/>
            <a:ext cx="1305430" cy="266802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>
              <a:defRPr/>
            </a:pPr>
            <a:r>
              <a:rPr lang="ru-RU" sz="1300" b="1">
                <a:solidFill>
                  <a:srgbClr val="F2F3F8"/>
                </a:solidFill>
                <a:latin typeface="Arial"/>
                <a:ea typeface="Tahoma"/>
                <a:cs typeface="Arial"/>
              </a:rPr>
              <a:t>Телефон</a:t>
            </a:r>
            <a:endParaRPr/>
          </a:p>
        </p:txBody>
      </p:sp>
      <p:sp>
        <p:nvSpPr>
          <p:cNvPr id="66" name="Прямоугольник 65"/>
          <p:cNvSpPr/>
          <p:nvPr userDrawn="1"/>
        </p:nvSpPr>
        <p:spPr bwMode="auto">
          <a:xfrm>
            <a:off x="7836188" y="5942406"/>
            <a:ext cx="1305430" cy="266802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>
              <a:defRPr/>
            </a:pPr>
            <a:r>
              <a:rPr lang="en-US" sz="1300" b="1">
                <a:solidFill>
                  <a:srgbClr val="F2F3F8"/>
                </a:solidFill>
                <a:latin typeface="Arial"/>
                <a:ea typeface="Tahoma"/>
                <a:cs typeface="Arial"/>
              </a:rPr>
              <a:t>E-mail</a:t>
            </a:r>
            <a:endParaRPr lang="ru-RU" sz="1300" b="1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/>
          <a:srcRect t="69307" r="26055"/>
          <a:stretch/>
        </p:blipFill>
        <p:spPr bwMode="auto">
          <a:xfrm rot="16199998">
            <a:off x="10999236" y="1038325"/>
            <a:ext cx="1272716" cy="178425"/>
          </a:xfrm>
          <a:prstGeom prst="rect">
            <a:avLst/>
          </a:prstGeom>
        </p:spPr>
      </p:pic>
      <p:grpSp>
        <p:nvGrpSpPr>
          <p:cNvPr id="2" name="Группа 1"/>
          <p:cNvGrpSpPr/>
          <p:nvPr userDrawn="1"/>
        </p:nvGrpSpPr>
        <p:grpSpPr bwMode="auto">
          <a:xfrm>
            <a:off x="57593" y="323502"/>
            <a:ext cx="2960575" cy="1056908"/>
            <a:chOff x="86400" y="485141"/>
            <a:chExt cx="4441441" cy="1584995"/>
          </a:xfrm>
        </p:grpSpPr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3" cstate="print"/>
            <a:srcRect b="37697"/>
            <a:stretch/>
          </p:blipFill>
          <p:spPr bwMode="auto">
            <a:xfrm>
              <a:off x="86400" y="485141"/>
              <a:ext cx="4441441" cy="1271132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 userDrawn="1"/>
          </p:nvSpPr>
          <p:spPr bwMode="auto">
            <a:xfrm>
              <a:off x="870242" y="1723968"/>
              <a:ext cx="3657599" cy="3461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9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_голубо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10174676" y="165038"/>
            <a:ext cx="1794966" cy="7345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0459553" y="244626"/>
            <a:ext cx="1492174" cy="599969"/>
            <a:chOff x="453600" y="390073"/>
            <a:chExt cx="2238553" cy="899745"/>
          </a:xfrm>
        </p:grpSpPr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2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 userDrawn="1"/>
          </p:nvSpPr>
          <p:spPr bwMode="auto">
            <a:xfrm>
              <a:off x="698400" y="1012883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Пустой слайд_голубой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10174676" y="165038"/>
            <a:ext cx="1794966" cy="73457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0459553" y="244626"/>
            <a:ext cx="1492174" cy="599969"/>
            <a:chOff x="453600" y="390073"/>
            <a:chExt cx="2238553" cy="899745"/>
          </a:xfrm>
        </p:grpSpPr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2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 userDrawn="1"/>
          </p:nvSpPr>
          <p:spPr bwMode="auto">
            <a:xfrm>
              <a:off x="698400" y="1012883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_сини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10174676" y="165038"/>
            <a:ext cx="1794966" cy="734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0459553" y="244626"/>
            <a:ext cx="1492174" cy="599969"/>
            <a:chOff x="453600" y="390073"/>
            <a:chExt cx="2238553" cy="899745"/>
          </a:xfrm>
        </p:grpSpPr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2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 userDrawn="1"/>
          </p:nvSpPr>
          <p:spPr bwMode="auto">
            <a:xfrm>
              <a:off x="698400" y="1012883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3" y="0"/>
            <a:ext cx="12190413" cy="685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Title 1"/>
          <p:cNvSpPr>
            <a:spLocks noGrp="1"/>
          </p:cNvSpPr>
          <p:nvPr userDrawn="1">
            <p:ph type="title" hasCustomPrompt="1"/>
          </p:nvPr>
        </p:nvSpPr>
        <p:spPr bwMode="auto">
          <a:xfrm>
            <a:off x="510650" y="2444356"/>
            <a:ext cx="10933277" cy="1157853"/>
          </a:xfrm>
          <a:prstGeom prst="rect">
            <a:avLst/>
          </a:prstGeom>
        </p:spPr>
        <p:txBody>
          <a:bodyPr lIns="60954" tIns="30477" rIns="60954" bIns="30477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Получите еще больше информации</a:t>
            </a:r>
            <a:br>
              <a:rPr lang="ru-RU"/>
            </a:br>
            <a:r>
              <a:rPr lang="ru-RU"/>
              <a:t>о «……» </a:t>
            </a:r>
            <a:endParaRPr/>
          </a:p>
        </p:txBody>
      </p:sp>
      <p:sp>
        <p:nvSpPr>
          <p:cNvPr id="50" name="Текст 4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478093" y="3696621"/>
            <a:ext cx="6510414" cy="49012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Свяжитесь со мной (или любой другой текст)</a:t>
            </a:r>
            <a:endParaRPr/>
          </a:p>
        </p:txBody>
      </p:sp>
      <p:sp>
        <p:nvSpPr>
          <p:cNvPr id="16" name="Рисунок 28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93395" y="5314690"/>
            <a:ext cx="1305732" cy="130612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0954" tIns="30477" rIns="60954" bIns="30477"/>
          <a:lstStyle>
            <a:lvl1pPr>
              <a:defRPr sz="1700"/>
            </a:lvl1pPr>
          </a:lstStyle>
          <a:p>
            <a:pPr>
              <a:defRPr/>
            </a:pPr>
            <a:r>
              <a:rPr lang="ru-RU"/>
              <a:t>Ваше фото</a:t>
            </a:r>
            <a:endParaRPr/>
          </a:p>
        </p:txBody>
      </p:sp>
      <p:cxnSp>
        <p:nvCxnSpPr>
          <p:cNvPr id="17" name="Прямая соединительная линия 16"/>
          <p:cNvCxnSpPr>
            <a:cxnSpLocks/>
          </p:cNvCxnSpPr>
          <p:nvPr userDrawn="1"/>
        </p:nvCxnSpPr>
        <p:spPr bwMode="auto">
          <a:xfrm>
            <a:off x="5082426" y="6020685"/>
            <a:ext cx="0" cy="49613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7591355" y="6020685"/>
            <a:ext cx="0" cy="49613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5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934643" y="6209211"/>
            <a:ext cx="2981995" cy="403723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1267"/>
              </a:lnSpc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20" name="Текст 5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27262" y="6209211"/>
            <a:ext cx="2182571" cy="403723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1267"/>
              </a:lnSpc>
              <a:buNone/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2F3F8"/>
                </a:solidFill>
                <a:latin typeface="Arial"/>
                <a:ea typeface="Tahoma"/>
                <a:cs typeface="Arial"/>
              </a:rPr>
              <a:t>+7 (495) 333 33 33</a:t>
            </a:r>
            <a:endParaRPr lang="ru-RU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21" name="Текст 53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836190" y="6209211"/>
            <a:ext cx="1754281" cy="403723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1267"/>
              </a:lnSpc>
              <a:buNone/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2F3F8"/>
                </a:solidFill>
                <a:latin typeface="Arial"/>
                <a:ea typeface="Tahoma"/>
                <a:cs typeface="Arial"/>
              </a:rPr>
              <a:t>name@technoavia.ru</a:t>
            </a:r>
            <a:endParaRPr lang="ru-RU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22" name="Текст 6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934148" y="5971287"/>
            <a:ext cx="2982486" cy="258293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>
              <a:defRPr sz="1700" b="1">
                <a:solidFill>
                  <a:schemeClr val="bg1"/>
                </a:solidFill>
                <a:latin typeface="+mn-lt"/>
              </a:defRPr>
            </a:lvl2pPr>
            <a:lvl3pPr>
              <a:defRPr sz="1700" b="1">
                <a:solidFill>
                  <a:schemeClr val="bg1"/>
                </a:solidFill>
                <a:latin typeface="+mn-lt"/>
              </a:defRPr>
            </a:lvl3pPr>
            <a:lvl4pPr>
              <a:defRPr sz="1700" b="1">
                <a:solidFill>
                  <a:schemeClr val="bg1"/>
                </a:solidFill>
                <a:latin typeface="+mn-lt"/>
              </a:defRPr>
            </a:lvl4pPr>
            <a:lvl5pPr>
              <a:defRPr sz="1700" b="1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Имя Фамилия</a:t>
            </a:r>
            <a:endParaRPr/>
          </a:p>
        </p:txBody>
      </p:sp>
      <p:sp>
        <p:nvSpPr>
          <p:cNvPr id="23" name="Прямоугольник 22"/>
          <p:cNvSpPr/>
          <p:nvPr userDrawn="1"/>
        </p:nvSpPr>
        <p:spPr bwMode="auto">
          <a:xfrm>
            <a:off x="5327259" y="5942406"/>
            <a:ext cx="1305430" cy="266802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>
              <a:defRPr/>
            </a:pPr>
            <a:r>
              <a:rPr lang="ru-RU" sz="1300" b="1">
                <a:solidFill>
                  <a:srgbClr val="F2F3F8"/>
                </a:solidFill>
                <a:latin typeface="Arial"/>
                <a:ea typeface="Tahoma"/>
                <a:cs typeface="Arial"/>
              </a:rPr>
              <a:t>Телефон</a:t>
            </a:r>
            <a:endParaRPr/>
          </a:p>
        </p:txBody>
      </p:sp>
      <p:sp>
        <p:nvSpPr>
          <p:cNvPr id="24" name="Прямоугольник 23"/>
          <p:cNvSpPr/>
          <p:nvPr userDrawn="1"/>
        </p:nvSpPr>
        <p:spPr bwMode="auto">
          <a:xfrm>
            <a:off x="7836188" y="5942406"/>
            <a:ext cx="1305430" cy="266802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>
              <a:defRPr/>
            </a:pPr>
            <a:r>
              <a:rPr lang="en-US" sz="1300" b="1">
                <a:solidFill>
                  <a:srgbClr val="F2F3F8"/>
                </a:solidFill>
                <a:latin typeface="Arial"/>
                <a:ea typeface="Tahoma"/>
                <a:cs typeface="Arial"/>
              </a:rPr>
              <a:t>E-mail</a:t>
            </a:r>
            <a:endParaRPr lang="ru-RU" sz="1300" b="1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 cstate="print"/>
          <a:srcRect t="69307" r="26055"/>
          <a:stretch/>
        </p:blipFill>
        <p:spPr bwMode="auto">
          <a:xfrm rot="16199998">
            <a:off x="10999236" y="1038325"/>
            <a:ext cx="1272716" cy="178425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 bwMode="auto">
          <a:xfrm>
            <a:off x="57593" y="323502"/>
            <a:ext cx="2960575" cy="1056908"/>
            <a:chOff x="86400" y="485141"/>
            <a:chExt cx="4441441" cy="1584995"/>
          </a:xfrm>
        </p:grpSpPr>
        <p:pic>
          <p:nvPicPr>
            <p:cNvPr id="28" name="Рисунок 27"/>
            <p:cNvPicPr>
              <a:picLocks noChangeAspect="1"/>
            </p:cNvPicPr>
            <p:nvPr userDrawn="1"/>
          </p:nvPicPr>
          <p:blipFill>
            <a:blip r:embed="rId3" cstate="print"/>
            <a:srcRect b="37697"/>
            <a:stretch/>
          </p:blipFill>
          <p:spPr bwMode="auto">
            <a:xfrm>
              <a:off x="86400" y="485141"/>
              <a:ext cx="4441441" cy="1271132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 userDrawn="1"/>
          </p:nvSpPr>
          <p:spPr bwMode="auto">
            <a:xfrm>
              <a:off x="870242" y="1723968"/>
              <a:ext cx="3657599" cy="3461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9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 bwMode="auto">
          <a:xfrm>
            <a:off x="3" y="0"/>
            <a:ext cx="12190413" cy="685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 cstate="print"/>
          <a:srcRect t="69307" r="26055"/>
          <a:stretch/>
        </p:blipFill>
        <p:spPr bwMode="auto">
          <a:xfrm rot="16199998">
            <a:off x="10999236" y="1038325"/>
            <a:ext cx="1272716" cy="178425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 bwMode="auto">
          <a:xfrm>
            <a:off x="3484347" y="2531987"/>
            <a:ext cx="5042366" cy="1626088"/>
            <a:chOff x="86400" y="485141"/>
            <a:chExt cx="4631926" cy="1493187"/>
          </a:xfrm>
        </p:grpSpPr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3" cstate="print"/>
            <a:srcRect b="37697"/>
            <a:stretch/>
          </p:blipFill>
          <p:spPr bwMode="auto">
            <a:xfrm>
              <a:off x="86400" y="485141"/>
              <a:ext cx="4441441" cy="127113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 userDrawn="1"/>
          </p:nvSpPr>
          <p:spPr bwMode="auto">
            <a:xfrm>
              <a:off x="1060726" y="1723968"/>
              <a:ext cx="3657600" cy="2543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_серо-голубо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3" y="3605800"/>
            <a:ext cx="12190413" cy="32537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Заголовок, схема или организационная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09521" y="1600571"/>
            <a:ext cx="5409496" cy="452701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1395" y="1600571"/>
            <a:ext cx="5409496" cy="452701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0" y="0"/>
            <a:ext cx="12190413" cy="685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sp>
        <p:nvSpPr>
          <p:cNvPr id="47" name="Title 1"/>
          <p:cNvSpPr>
            <a:spLocks noGrp="1"/>
          </p:cNvSpPr>
          <p:nvPr userDrawn="1">
            <p:ph type="title" hasCustomPrompt="1"/>
          </p:nvPr>
        </p:nvSpPr>
        <p:spPr bwMode="auto">
          <a:xfrm>
            <a:off x="510650" y="2810409"/>
            <a:ext cx="10933277" cy="65305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Тема презентации</a:t>
            </a:r>
            <a:endParaRPr lang="en-US"/>
          </a:p>
        </p:txBody>
      </p:sp>
      <p:sp>
        <p:nvSpPr>
          <p:cNvPr id="50" name="Текст 4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478093" y="3473867"/>
            <a:ext cx="6510414" cy="490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Дополнительное описание, если тема длинная</a:t>
            </a:r>
            <a:endParaRPr/>
          </a:p>
        </p:txBody>
      </p:sp>
      <p:sp>
        <p:nvSpPr>
          <p:cNvPr id="60" name="Текст 53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10649" y="6132363"/>
            <a:ext cx="1754281" cy="403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67"/>
              </a:lnSpc>
              <a:buNone/>
              <a:defRPr sz="11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2F3F8"/>
                </a:solidFill>
                <a:latin typeface="Arial"/>
                <a:ea typeface="Tahoma"/>
                <a:cs typeface="Arial"/>
              </a:rPr>
              <a:t>supr@technoavia.ru</a:t>
            </a:r>
            <a:endParaRPr lang="ru-RU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66" name="Прямоугольник 65"/>
          <p:cNvSpPr/>
          <p:nvPr userDrawn="1"/>
        </p:nvSpPr>
        <p:spPr bwMode="auto">
          <a:xfrm>
            <a:off x="510650" y="5806622"/>
            <a:ext cx="130543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50" b="1">
                <a:solidFill>
                  <a:srgbClr val="F2F3F8"/>
                </a:solidFill>
                <a:latin typeface="Arial"/>
                <a:ea typeface="Tahoma"/>
                <a:cs typeface="Arial"/>
              </a:rPr>
              <a:t>E-mail</a:t>
            </a:r>
            <a:endParaRPr lang="ru-RU" sz="1350" b="1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/>
          <a:srcRect t="69307" r="26055"/>
          <a:stretch/>
        </p:blipFill>
        <p:spPr bwMode="auto">
          <a:xfrm rot="16199998">
            <a:off x="10999236" y="1038325"/>
            <a:ext cx="1272716" cy="178425"/>
          </a:xfrm>
          <a:prstGeom prst="rect">
            <a:avLst/>
          </a:prstGeom>
        </p:spPr>
      </p:pic>
      <p:grpSp>
        <p:nvGrpSpPr>
          <p:cNvPr id="2" name="Группа 1"/>
          <p:cNvGrpSpPr/>
          <p:nvPr userDrawn="1"/>
        </p:nvGrpSpPr>
        <p:grpSpPr bwMode="auto">
          <a:xfrm>
            <a:off x="57593" y="323502"/>
            <a:ext cx="2960575" cy="1061974"/>
            <a:chOff x="86400" y="485141"/>
            <a:chExt cx="4441441" cy="1592592"/>
          </a:xfrm>
        </p:grpSpPr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3" cstate="print"/>
            <a:srcRect b="37697"/>
            <a:stretch/>
          </p:blipFill>
          <p:spPr bwMode="auto">
            <a:xfrm>
              <a:off x="86400" y="485141"/>
              <a:ext cx="4441441" cy="1271132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 userDrawn="1"/>
          </p:nvSpPr>
          <p:spPr bwMode="auto">
            <a:xfrm>
              <a:off x="870242" y="1723968"/>
              <a:ext cx="3657599" cy="3537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95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отрудничеств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/>
          <a:stretch/>
        </p:blipFill>
        <p:spPr bwMode="auto"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8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6332" y="1307703"/>
            <a:ext cx="4895363" cy="17256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133"/>
              </a:lnSpc>
              <a:buNone/>
              <a:defRPr sz="3350">
                <a:solidFill>
                  <a:schemeClr val="bg1"/>
                </a:solidFill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>
              <a:lnSpc>
                <a:spcPts val="6199"/>
              </a:lnSpc>
              <a:defRPr/>
            </a:pPr>
            <a:r>
              <a:rPr lang="ru-RU" sz="3600">
                <a:solidFill>
                  <a:schemeClr val="bg1"/>
                </a:solidFill>
                <a:latin typeface="Arial Black"/>
              </a:rPr>
              <a:t>Мы предлагаем</a:t>
            </a:r>
            <a:br>
              <a:rPr lang="ru-RU" sz="3600">
                <a:solidFill>
                  <a:schemeClr val="bg1"/>
                </a:solidFill>
                <a:latin typeface="Arial Black"/>
              </a:rPr>
            </a:br>
            <a:r>
              <a:rPr lang="ru-RU" sz="3600">
                <a:solidFill>
                  <a:schemeClr val="bg1"/>
                </a:solidFill>
                <a:latin typeface="Arial Black"/>
              </a:rPr>
              <a:t>взаимовыгодное сотрудничество</a:t>
            </a:r>
            <a:endParaRPr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666332" y="3197647"/>
            <a:ext cx="4487416" cy="786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1650">
                <a:solidFill>
                  <a:schemeClr val="bg1"/>
                </a:solidFill>
              </a:defRPr>
            </a:lvl1pPr>
            <a:lvl2pPr marL="304770" indent="0">
              <a:buNone/>
              <a:defRPr sz="1350"/>
            </a:lvl2pPr>
            <a:lvl3pPr marL="609539" indent="0">
              <a:buNone/>
              <a:defRPr sz="1350"/>
            </a:lvl3pPr>
            <a:lvl4pPr marL="914309" indent="0">
              <a:buNone/>
              <a:defRPr sz="1350"/>
            </a:lvl4pPr>
            <a:lvl5pPr marL="1219078" indent="0">
              <a:buNone/>
              <a:defRPr sz="1350"/>
            </a:lvl5pPr>
          </a:lstStyle>
          <a:p>
            <a:pPr>
              <a:lnSpc>
                <a:spcPts val="2700"/>
              </a:lnSpc>
              <a:defRPr/>
            </a:pPr>
            <a:r>
              <a:rPr lang="ru-RU" sz="1650">
                <a:solidFill>
                  <a:schemeClr val="bg1"/>
                </a:solidFill>
                <a:latin typeface="Arial"/>
                <a:cs typeface="Arial"/>
              </a:rPr>
              <a:t>Наша цель – повысить производительность ваших сотрудников, обеспечив их удобной</a:t>
            </a:r>
            <a:br>
              <a:rPr lang="ru-RU" sz="165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650">
                <a:solidFill>
                  <a:schemeClr val="bg1"/>
                </a:solidFill>
                <a:latin typeface="Arial"/>
                <a:cs typeface="Arial"/>
              </a:rPr>
              <a:t>и износостойкой одеждой и обувью</a:t>
            </a:r>
            <a:endParaRPr/>
          </a:p>
        </p:txBody>
      </p:sp>
      <p:grpSp>
        <p:nvGrpSpPr>
          <p:cNvPr id="13" name="Группа 12"/>
          <p:cNvGrpSpPr/>
          <p:nvPr userDrawn="1"/>
        </p:nvGrpSpPr>
        <p:grpSpPr bwMode="auto">
          <a:xfrm>
            <a:off x="10459553" y="244623"/>
            <a:ext cx="1492174" cy="599970"/>
            <a:chOff x="453600" y="390073"/>
            <a:chExt cx="2238553" cy="899746"/>
          </a:xfrm>
        </p:grpSpPr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3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 userDrawn="1"/>
          </p:nvSpPr>
          <p:spPr bwMode="auto">
            <a:xfrm>
              <a:off x="698400" y="1012884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отрудничеств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/>
          <a:stretch/>
        </p:blipFill>
        <p:spPr bwMode="auto">
          <a:xfrm>
            <a:off x="3" y="0"/>
            <a:ext cx="12190413" cy="6859588"/>
          </a:xfrm>
          <a:prstGeom prst="rect">
            <a:avLst/>
          </a:prstGeom>
        </p:spPr>
      </p:pic>
      <p:sp>
        <p:nvSpPr>
          <p:cNvPr id="8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6335" y="1307706"/>
            <a:ext cx="4895363" cy="172568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4133"/>
              </a:lnSpc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>
              <a:lnSpc>
                <a:spcPts val="6199"/>
              </a:lnSpc>
              <a:defRPr/>
            </a:pPr>
            <a:r>
              <a:rPr lang="ru-RU" sz="3600">
                <a:solidFill>
                  <a:schemeClr val="bg1"/>
                </a:solidFill>
                <a:latin typeface="Arial Black"/>
              </a:rPr>
              <a:t>Мы предлагаем</a:t>
            </a:r>
            <a:br>
              <a:rPr lang="ru-RU" sz="3600">
                <a:solidFill>
                  <a:schemeClr val="bg1"/>
                </a:solidFill>
                <a:latin typeface="Arial Black"/>
              </a:rPr>
            </a:br>
            <a:r>
              <a:rPr lang="ru-RU" sz="3600">
                <a:solidFill>
                  <a:schemeClr val="bg1"/>
                </a:solidFill>
                <a:latin typeface="Arial Black"/>
              </a:rPr>
              <a:t>взаимовыгодное сотрудничество</a:t>
            </a:r>
            <a:endParaRPr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666332" y="3197650"/>
            <a:ext cx="4487416" cy="786355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1800"/>
              </a:lnSpc>
              <a:buNone/>
              <a:defRPr sz="1700">
                <a:solidFill>
                  <a:schemeClr val="bg1"/>
                </a:solidFill>
              </a:defRPr>
            </a:lvl1pPr>
            <a:lvl2pPr marL="304770" indent="0">
              <a:buNone/>
              <a:defRPr sz="1300"/>
            </a:lvl2pPr>
            <a:lvl3pPr marL="609539" indent="0">
              <a:buNone/>
              <a:defRPr sz="13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</a:lstStyle>
          <a:p>
            <a:pPr>
              <a:lnSpc>
                <a:spcPts val="2700"/>
              </a:lnSpc>
              <a:defRPr/>
            </a:pPr>
            <a:r>
              <a:rPr lang="ru-RU" sz="1700">
                <a:solidFill>
                  <a:schemeClr val="bg1"/>
                </a:solidFill>
                <a:latin typeface="Arial"/>
                <a:cs typeface="Arial"/>
              </a:rPr>
              <a:t>Наша цель – повысить производительность ваших сотрудников, обеспечив их удобной</a:t>
            </a:r>
            <a:br>
              <a:rPr lang="ru-RU" sz="17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700">
                <a:solidFill>
                  <a:schemeClr val="bg1"/>
                </a:solidFill>
                <a:latin typeface="Arial"/>
                <a:cs typeface="Arial"/>
              </a:rPr>
              <a:t>и износостойкой одеждой и обувью</a:t>
            </a:r>
            <a:endParaRPr/>
          </a:p>
        </p:txBody>
      </p:sp>
      <p:grpSp>
        <p:nvGrpSpPr>
          <p:cNvPr id="13" name="Группа 12"/>
          <p:cNvGrpSpPr/>
          <p:nvPr userDrawn="1"/>
        </p:nvGrpSpPr>
        <p:grpSpPr bwMode="auto">
          <a:xfrm>
            <a:off x="10459553" y="244626"/>
            <a:ext cx="1492174" cy="599969"/>
            <a:chOff x="453600" y="390073"/>
            <a:chExt cx="2238553" cy="899745"/>
          </a:xfrm>
        </p:grpSpPr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3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 userDrawn="1"/>
          </p:nvSpPr>
          <p:spPr bwMode="auto">
            <a:xfrm>
              <a:off x="698400" y="1012883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сер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0"/>
          </p:nvPr>
        </p:nvSpPr>
        <p:spPr bwMode="auto">
          <a:xfrm>
            <a:off x="465606" y="0"/>
            <a:ext cx="4895297" cy="5827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                          Фото</a:t>
            </a:r>
            <a:endParaRPr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688189" y="969543"/>
            <a:ext cx="6036618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50"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688189" y="1453383"/>
            <a:ext cx="6036618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/>
            </a:lvl1pPr>
            <a:lvl2pPr marL="304770" indent="0">
              <a:buNone/>
              <a:defRPr sz="1350"/>
            </a:lvl2pPr>
            <a:lvl3pPr marL="609539" indent="0">
              <a:buNone/>
              <a:defRPr sz="1350"/>
            </a:lvl3pPr>
            <a:lvl4pPr marL="914309" indent="0">
              <a:buNone/>
              <a:defRPr sz="1350"/>
            </a:lvl4pPr>
            <a:lvl5pPr marL="1219078" indent="0">
              <a:buNone/>
              <a:defRPr sz="135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6796" y="2227550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176796" y="2581544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6796" y="3309773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176796" y="3663768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176796" y="4388085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76796" y="4742079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76796" y="5473443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176796" y="5827437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61" name="Объект 60"/>
          <p:cNvSpPr>
            <a:spLocks noGrp="1"/>
          </p:cNvSpPr>
          <p:nvPr>
            <p:ph sz="quarter" idx="22" hasCustomPrompt="1"/>
          </p:nvPr>
        </p:nvSpPr>
        <p:spPr bwMode="auto">
          <a:xfrm>
            <a:off x="465606" y="5998290"/>
            <a:ext cx="1132661" cy="135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latin typeface="+mj-lt"/>
              </a:defRPr>
            </a:lvl1pPr>
            <a:lvl2pPr marL="304770" indent="0">
              <a:buNone/>
              <a:defRPr sz="950">
                <a:latin typeface="+mj-lt"/>
              </a:defRPr>
            </a:lvl2pPr>
            <a:lvl3pPr marL="609539" indent="0">
              <a:buNone/>
              <a:defRPr sz="950">
                <a:latin typeface="+mj-lt"/>
              </a:defRPr>
            </a:lvl3pPr>
            <a:lvl4pPr marL="914309" indent="0">
              <a:buNone/>
              <a:defRPr sz="950">
                <a:latin typeface="+mj-lt"/>
              </a:defRPr>
            </a:lvl4pPr>
            <a:lvl5pPr marL="1219078" indent="0">
              <a:buNone/>
              <a:defRPr sz="950">
                <a:latin typeface="+mj-lt"/>
              </a:defRPr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5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5" name="Текст 6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56082" y="6193370"/>
            <a:ext cx="1393643" cy="4922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33"/>
              </a:lnSpc>
              <a:buNone/>
              <a:defRPr sz="950"/>
            </a:lvl1pPr>
            <a:lvl2pPr marL="304770" indent="0">
              <a:buNone/>
              <a:defRPr sz="950"/>
            </a:lvl2pPr>
            <a:lvl3pPr marL="609539" indent="0">
              <a:buNone/>
              <a:defRPr sz="950"/>
            </a:lvl3pPr>
            <a:lvl4pPr marL="914309" indent="0">
              <a:buNone/>
              <a:defRPr sz="950"/>
            </a:lvl4pPr>
            <a:lvl5pPr marL="1219078" indent="0">
              <a:buNone/>
              <a:defRPr sz="950"/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sp>
        <p:nvSpPr>
          <p:cNvPr id="66" name="Объект 60"/>
          <p:cNvSpPr>
            <a:spLocks noGrp="1"/>
          </p:cNvSpPr>
          <p:nvPr>
            <p:ph sz="quarter" idx="25" hasCustomPrompt="1"/>
          </p:nvPr>
        </p:nvSpPr>
        <p:spPr bwMode="auto">
          <a:xfrm>
            <a:off x="2093235" y="5998290"/>
            <a:ext cx="1132661" cy="135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latin typeface="+mj-lt"/>
              </a:defRPr>
            </a:lvl1pPr>
            <a:lvl2pPr marL="304770" indent="0">
              <a:buNone/>
              <a:defRPr sz="950">
                <a:latin typeface="+mj-lt"/>
              </a:defRPr>
            </a:lvl2pPr>
            <a:lvl3pPr marL="609539" indent="0">
              <a:buNone/>
              <a:defRPr sz="950">
                <a:latin typeface="+mj-lt"/>
              </a:defRPr>
            </a:lvl3pPr>
            <a:lvl4pPr marL="914309" indent="0">
              <a:buNone/>
              <a:defRPr sz="950">
                <a:latin typeface="+mj-lt"/>
              </a:defRPr>
            </a:lvl4pPr>
            <a:lvl5pPr marL="1219078" indent="0">
              <a:buNone/>
              <a:defRPr sz="950">
                <a:latin typeface="+mj-lt"/>
              </a:defRPr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5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7" name="Текст 6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2083711" y="6193370"/>
            <a:ext cx="1393643" cy="4922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33"/>
              </a:lnSpc>
              <a:buNone/>
              <a:defRPr sz="950"/>
            </a:lvl1pPr>
            <a:lvl2pPr marL="304770" indent="0">
              <a:buNone/>
              <a:defRPr sz="950"/>
            </a:lvl2pPr>
            <a:lvl3pPr marL="609539" indent="0">
              <a:buNone/>
              <a:defRPr sz="950"/>
            </a:lvl3pPr>
            <a:lvl4pPr marL="914309" indent="0">
              <a:buNone/>
              <a:defRPr sz="950"/>
            </a:lvl4pPr>
            <a:lvl5pPr marL="1219078" indent="0">
              <a:buNone/>
              <a:defRPr sz="950"/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белы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0"/>
          </p:nvPr>
        </p:nvSpPr>
        <p:spPr bwMode="auto">
          <a:xfrm>
            <a:off x="465606" y="0"/>
            <a:ext cx="4895297" cy="5827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                          Фото</a:t>
            </a:r>
            <a:endParaRPr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688189" y="969543"/>
            <a:ext cx="6036618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50"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688189" y="1453383"/>
            <a:ext cx="6036618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/>
            </a:lvl1pPr>
            <a:lvl2pPr marL="304770" indent="0">
              <a:buNone/>
              <a:defRPr sz="1350"/>
            </a:lvl2pPr>
            <a:lvl3pPr marL="609539" indent="0">
              <a:buNone/>
              <a:defRPr sz="1350"/>
            </a:lvl3pPr>
            <a:lvl4pPr marL="914309" indent="0">
              <a:buNone/>
              <a:defRPr sz="1350"/>
            </a:lvl4pPr>
            <a:lvl5pPr marL="1219078" indent="0">
              <a:buNone/>
              <a:defRPr sz="135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6796" y="2227550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176796" y="2581544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6796" y="3309773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176796" y="3663768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176796" y="4388085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76796" y="4742079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76796" y="5473443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176796" y="5827437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61" name="Объект 60"/>
          <p:cNvSpPr>
            <a:spLocks noGrp="1"/>
          </p:cNvSpPr>
          <p:nvPr>
            <p:ph sz="quarter" idx="22" hasCustomPrompt="1"/>
          </p:nvPr>
        </p:nvSpPr>
        <p:spPr bwMode="auto">
          <a:xfrm>
            <a:off x="465606" y="5998290"/>
            <a:ext cx="1132661" cy="135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latin typeface="+mj-lt"/>
              </a:defRPr>
            </a:lvl1pPr>
            <a:lvl2pPr marL="304770" indent="0">
              <a:buNone/>
              <a:defRPr sz="950">
                <a:latin typeface="+mj-lt"/>
              </a:defRPr>
            </a:lvl2pPr>
            <a:lvl3pPr marL="609539" indent="0">
              <a:buNone/>
              <a:defRPr sz="950">
                <a:latin typeface="+mj-lt"/>
              </a:defRPr>
            </a:lvl3pPr>
            <a:lvl4pPr marL="914309" indent="0">
              <a:buNone/>
              <a:defRPr sz="950">
                <a:latin typeface="+mj-lt"/>
              </a:defRPr>
            </a:lvl4pPr>
            <a:lvl5pPr marL="1219078" indent="0">
              <a:buNone/>
              <a:defRPr sz="950">
                <a:latin typeface="+mj-lt"/>
              </a:defRPr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5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5" name="Текст 6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56082" y="6193370"/>
            <a:ext cx="1393643" cy="4922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33"/>
              </a:lnSpc>
              <a:buNone/>
              <a:defRPr sz="950"/>
            </a:lvl1pPr>
            <a:lvl2pPr marL="304770" indent="0">
              <a:buNone/>
              <a:defRPr sz="950"/>
            </a:lvl2pPr>
            <a:lvl3pPr marL="609539" indent="0">
              <a:buNone/>
              <a:defRPr sz="950"/>
            </a:lvl3pPr>
            <a:lvl4pPr marL="914309" indent="0">
              <a:buNone/>
              <a:defRPr sz="950"/>
            </a:lvl4pPr>
            <a:lvl5pPr marL="1219078" indent="0">
              <a:buNone/>
              <a:defRPr sz="950"/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sp>
        <p:nvSpPr>
          <p:cNvPr id="66" name="Объект 60"/>
          <p:cNvSpPr>
            <a:spLocks noGrp="1"/>
          </p:cNvSpPr>
          <p:nvPr>
            <p:ph sz="quarter" idx="25" hasCustomPrompt="1"/>
          </p:nvPr>
        </p:nvSpPr>
        <p:spPr bwMode="auto">
          <a:xfrm>
            <a:off x="2093235" y="5998290"/>
            <a:ext cx="1132661" cy="135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latin typeface="+mj-lt"/>
              </a:defRPr>
            </a:lvl1pPr>
            <a:lvl2pPr marL="304770" indent="0">
              <a:buNone/>
              <a:defRPr sz="950">
                <a:latin typeface="+mj-lt"/>
              </a:defRPr>
            </a:lvl2pPr>
            <a:lvl3pPr marL="609539" indent="0">
              <a:buNone/>
              <a:defRPr sz="950">
                <a:latin typeface="+mj-lt"/>
              </a:defRPr>
            </a:lvl3pPr>
            <a:lvl4pPr marL="914309" indent="0">
              <a:buNone/>
              <a:defRPr sz="950">
                <a:latin typeface="+mj-lt"/>
              </a:defRPr>
            </a:lvl4pPr>
            <a:lvl5pPr marL="1219078" indent="0">
              <a:buNone/>
              <a:defRPr sz="950">
                <a:latin typeface="+mj-lt"/>
              </a:defRPr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5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7" name="Текст 6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2083711" y="6193370"/>
            <a:ext cx="1393643" cy="4922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33"/>
              </a:lnSpc>
              <a:buNone/>
              <a:defRPr sz="950"/>
            </a:lvl1pPr>
            <a:lvl2pPr marL="304770" indent="0">
              <a:buNone/>
              <a:defRPr sz="950"/>
            </a:lvl2pPr>
            <a:lvl3pPr marL="609539" indent="0">
              <a:buNone/>
              <a:defRPr sz="950"/>
            </a:lvl3pPr>
            <a:lvl4pPr marL="914309" indent="0">
              <a:buNone/>
              <a:defRPr sz="950"/>
            </a:lvl4pPr>
            <a:lvl5pPr marL="1219078" indent="0">
              <a:buNone/>
              <a:defRPr sz="950"/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голубо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10174676" y="165038"/>
            <a:ext cx="1794966" cy="7345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688189" y="969543"/>
            <a:ext cx="6036618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688189" y="1453383"/>
            <a:ext cx="6036618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rgbClr val="FFFFFF"/>
                </a:solidFill>
              </a:defRPr>
            </a:lvl1pPr>
            <a:lvl2pPr marL="304770" indent="0">
              <a:buNone/>
              <a:defRPr sz="1350"/>
            </a:lvl2pPr>
            <a:lvl3pPr marL="609539" indent="0">
              <a:buNone/>
              <a:defRPr sz="1350"/>
            </a:lvl3pPr>
            <a:lvl4pPr marL="914309" indent="0">
              <a:buNone/>
              <a:defRPr sz="1350"/>
            </a:lvl4pPr>
            <a:lvl5pPr marL="1219078" indent="0">
              <a:buNone/>
              <a:defRPr sz="135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6796" y="2227550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176796" y="2581544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6796" y="3309773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176796" y="3663768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176796" y="4388085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76796" y="4742079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76796" y="5473443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176796" y="5827437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40729" y="5977242"/>
            <a:ext cx="1384120" cy="227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950">
                <a:solidFill>
                  <a:srgbClr val="FFFFFF"/>
                </a:solidFill>
                <a:latin typeface="+mj-lt"/>
              </a:defRPr>
            </a:lvl2pPr>
            <a:lvl3pPr marL="609539" indent="0">
              <a:buNone/>
              <a:defRPr sz="950">
                <a:solidFill>
                  <a:srgbClr val="FFFFFF"/>
                </a:solidFill>
                <a:latin typeface="+mj-lt"/>
              </a:defRPr>
            </a:lvl3pPr>
            <a:lvl4pPr marL="914309" indent="0">
              <a:buNone/>
              <a:defRPr sz="950">
                <a:solidFill>
                  <a:srgbClr val="FFFFFF"/>
                </a:solidFill>
                <a:latin typeface="+mj-lt"/>
              </a:defRPr>
            </a:lvl4pPr>
            <a:lvl5pPr marL="1219078" indent="0">
              <a:buNone/>
              <a:defRPr sz="950">
                <a:solidFill>
                  <a:srgbClr val="FFFFFF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Арт. 2.222</a:t>
            </a:r>
            <a:endParaRPr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440730" y="6137165"/>
            <a:ext cx="1305812" cy="55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solidFill>
                  <a:srgbClr val="FFFFFF"/>
                </a:solidFill>
              </a:defRPr>
            </a:lvl1pPr>
            <a:lvl2pPr marL="304770" indent="0">
              <a:buNone/>
              <a:defRPr sz="950">
                <a:solidFill>
                  <a:srgbClr val="FFFFFF"/>
                </a:solidFill>
              </a:defRPr>
            </a:lvl2pPr>
            <a:lvl3pPr marL="609539" indent="0">
              <a:buNone/>
              <a:defRPr sz="950">
                <a:solidFill>
                  <a:srgbClr val="FFFFFF"/>
                </a:solidFill>
              </a:defRPr>
            </a:lvl3pPr>
            <a:lvl4pPr marL="914309" indent="0">
              <a:buNone/>
              <a:defRPr sz="950">
                <a:solidFill>
                  <a:srgbClr val="FFFFFF"/>
                </a:solidFill>
              </a:defRPr>
            </a:lvl4pPr>
            <a:lvl5pPr marL="1219078" indent="0">
              <a:buNone/>
              <a:defRPr sz="950"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ru-RU"/>
              <a:t>Куртка женская зимняя «Капитан»</a:t>
            </a:r>
            <a:endParaRPr/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2075575" y="5977242"/>
            <a:ext cx="1384120" cy="227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950">
                <a:solidFill>
                  <a:srgbClr val="FFFFFF"/>
                </a:solidFill>
                <a:latin typeface="+mj-lt"/>
              </a:defRPr>
            </a:lvl2pPr>
            <a:lvl3pPr marL="609539" indent="0">
              <a:buNone/>
              <a:defRPr sz="950">
                <a:solidFill>
                  <a:srgbClr val="FFFFFF"/>
                </a:solidFill>
                <a:latin typeface="+mj-lt"/>
              </a:defRPr>
            </a:lvl3pPr>
            <a:lvl4pPr marL="914309" indent="0">
              <a:buNone/>
              <a:defRPr sz="950">
                <a:solidFill>
                  <a:srgbClr val="FFFFFF"/>
                </a:solidFill>
                <a:latin typeface="+mj-lt"/>
              </a:defRPr>
            </a:lvl4pPr>
            <a:lvl5pPr marL="1219078" indent="0">
              <a:buNone/>
              <a:defRPr sz="950">
                <a:solidFill>
                  <a:srgbClr val="FFFFFF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Арт. 2.222</a:t>
            </a:r>
            <a:endParaRPr/>
          </a:p>
        </p:txBody>
      </p:sp>
      <p:sp>
        <p:nvSpPr>
          <p:cNvPr id="32" name="Текст 5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2075576" y="6137165"/>
            <a:ext cx="1305812" cy="55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solidFill>
                  <a:srgbClr val="FFFFFF"/>
                </a:solidFill>
              </a:defRPr>
            </a:lvl1pPr>
            <a:lvl2pPr marL="304770" indent="0">
              <a:buNone/>
              <a:defRPr sz="950">
                <a:solidFill>
                  <a:srgbClr val="FFFFFF"/>
                </a:solidFill>
              </a:defRPr>
            </a:lvl2pPr>
            <a:lvl3pPr marL="609539" indent="0">
              <a:buNone/>
              <a:defRPr sz="950">
                <a:solidFill>
                  <a:srgbClr val="FFFFFF"/>
                </a:solidFill>
              </a:defRPr>
            </a:lvl3pPr>
            <a:lvl4pPr marL="914309" indent="0">
              <a:buNone/>
              <a:defRPr sz="950">
                <a:solidFill>
                  <a:srgbClr val="FFFFFF"/>
                </a:solidFill>
              </a:defRPr>
            </a:lvl4pPr>
            <a:lvl5pPr marL="1219078" indent="0">
              <a:buNone/>
              <a:defRPr sz="950"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ru-RU"/>
              <a:t>Куртка женская зимняя «Капитан»</a:t>
            </a:r>
            <a:endParaRPr/>
          </a:p>
        </p:txBody>
      </p:sp>
      <p:sp>
        <p:nvSpPr>
          <p:cNvPr id="35" name="Рисунок 20"/>
          <p:cNvSpPr>
            <a:spLocks noGrp="1"/>
          </p:cNvSpPr>
          <p:nvPr>
            <p:ph type="pic" sz="quarter" idx="10"/>
          </p:nvPr>
        </p:nvSpPr>
        <p:spPr bwMode="auto">
          <a:xfrm>
            <a:off x="465606" y="0"/>
            <a:ext cx="4895297" cy="5827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                          Фото</a:t>
            </a:r>
            <a:endParaRPr/>
          </a:p>
        </p:txBody>
      </p:sp>
      <p:grpSp>
        <p:nvGrpSpPr>
          <p:cNvPr id="19" name="Группа 18"/>
          <p:cNvGrpSpPr/>
          <p:nvPr userDrawn="1"/>
        </p:nvGrpSpPr>
        <p:grpSpPr bwMode="auto">
          <a:xfrm>
            <a:off x="10459553" y="244623"/>
            <a:ext cx="1492174" cy="599970"/>
            <a:chOff x="453600" y="390073"/>
            <a:chExt cx="2238553" cy="899746"/>
          </a:xfrm>
        </p:grpSpPr>
        <p:pic>
          <p:nvPicPr>
            <p:cNvPr id="20" name="Рисунок 19"/>
            <p:cNvPicPr>
              <a:picLocks noChangeAspect="1"/>
            </p:cNvPicPr>
            <p:nvPr userDrawn="1"/>
          </p:nvPicPr>
          <p:blipFill>
            <a:blip r:embed="rId2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 userDrawn="1"/>
          </p:nvSpPr>
          <p:spPr bwMode="auto">
            <a:xfrm>
              <a:off x="698400" y="1012884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бело-сер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 userDrawn="1"/>
        </p:nvSpPr>
        <p:spPr bwMode="auto">
          <a:xfrm>
            <a:off x="1" y="0"/>
            <a:ext cx="5360901" cy="6859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27204" y="483221"/>
            <a:ext cx="7544557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50"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27204" y="967061"/>
            <a:ext cx="7544556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/>
            </a:lvl1pPr>
            <a:lvl2pPr marL="304770" indent="0">
              <a:buNone/>
              <a:defRPr sz="1350"/>
            </a:lvl2pPr>
            <a:lvl3pPr marL="609539" indent="0">
              <a:buNone/>
              <a:defRPr sz="1350"/>
            </a:lvl3pPr>
            <a:lvl4pPr marL="914309" indent="0">
              <a:buNone/>
              <a:defRPr sz="1350"/>
            </a:lvl4pPr>
            <a:lvl5pPr marL="1219078" indent="0">
              <a:buNone/>
              <a:defRPr sz="135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5207" y="1901074"/>
            <a:ext cx="5629600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095207" y="2255068"/>
            <a:ext cx="5629600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095207" y="2983298"/>
            <a:ext cx="5629600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95207" y="3337291"/>
            <a:ext cx="5629600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095207" y="4061609"/>
            <a:ext cx="5629600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095207" y="4415604"/>
            <a:ext cx="5629600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095207" y="5146967"/>
            <a:ext cx="5629600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095207" y="5500962"/>
            <a:ext cx="5629600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61" name="Объект 60"/>
          <p:cNvSpPr>
            <a:spLocks noGrp="1"/>
          </p:cNvSpPr>
          <p:nvPr>
            <p:ph sz="quarter" idx="22" hasCustomPrompt="1"/>
          </p:nvPr>
        </p:nvSpPr>
        <p:spPr bwMode="auto">
          <a:xfrm>
            <a:off x="454726" y="5998290"/>
            <a:ext cx="1132661" cy="135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latin typeface="+mj-lt"/>
              </a:defRPr>
            </a:lvl1pPr>
            <a:lvl2pPr marL="304770" indent="0">
              <a:buNone/>
              <a:defRPr sz="950">
                <a:latin typeface="+mj-lt"/>
              </a:defRPr>
            </a:lvl2pPr>
            <a:lvl3pPr marL="609539" indent="0">
              <a:buNone/>
              <a:defRPr sz="950">
                <a:latin typeface="+mj-lt"/>
              </a:defRPr>
            </a:lvl3pPr>
            <a:lvl4pPr marL="914309" indent="0">
              <a:buNone/>
              <a:defRPr sz="950">
                <a:latin typeface="+mj-lt"/>
              </a:defRPr>
            </a:lvl4pPr>
            <a:lvl5pPr marL="1219078" indent="0">
              <a:buNone/>
              <a:defRPr sz="950">
                <a:latin typeface="+mj-lt"/>
              </a:defRPr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5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5" name="Текст 6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45203" y="6193370"/>
            <a:ext cx="1393643" cy="4922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33"/>
              </a:lnSpc>
              <a:buNone/>
              <a:defRPr sz="950"/>
            </a:lvl1pPr>
            <a:lvl2pPr marL="304770" indent="0">
              <a:buNone/>
              <a:defRPr sz="950"/>
            </a:lvl2pPr>
            <a:lvl3pPr marL="609539" indent="0">
              <a:buNone/>
              <a:defRPr sz="950"/>
            </a:lvl3pPr>
            <a:lvl4pPr marL="914309" indent="0">
              <a:buNone/>
              <a:defRPr sz="950"/>
            </a:lvl4pPr>
            <a:lvl5pPr marL="1219078" indent="0">
              <a:buNone/>
              <a:defRPr sz="950"/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sp>
        <p:nvSpPr>
          <p:cNvPr id="66" name="Объект 60"/>
          <p:cNvSpPr>
            <a:spLocks noGrp="1"/>
          </p:cNvSpPr>
          <p:nvPr>
            <p:ph sz="quarter" idx="25" hasCustomPrompt="1"/>
          </p:nvPr>
        </p:nvSpPr>
        <p:spPr bwMode="auto">
          <a:xfrm>
            <a:off x="2082356" y="5998290"/>
            <a:ext cx="1132661" cy="135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latin typeface="+mj-lt"/>
              </a:defRPr>
            </a:lvl1pPr>
            <a:lvl2pPr marL="304770" indent="0">
              <a:buNone/>
              <a:defRPr sz="950">
                <a:latin typeface="+mj-lt"/>
              </a:defRPr>
            </a:lvl2pPr>
            <a:lvl3pPr marL="609539" indent="0">
              <a:buNone/>
              <a:defRPr sz="950">
                <a:latin typeface="+mj-lt"/>
              </a:defRPr>
            </a:lvl3pPr>
            <a:lvl4pPr marL="914309" indent="0">
              <a:buNone/>
              <a:defRPr sz="950">
                <a:latin typeface="+mj-lt"/>
              </a:defRPr>
            </a:lvl4pPr>
            <a:lvl5pPr marL="1219078" indent="0">
              <a:buNone/>
              <a:defRPr sz="950">
                <a:latin typeface="+mj-lt"/>
              </a:defRPr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5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7" name="Текст 6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2072831" y="6193370"/>
            <a:ext cx="1393643" cy="4922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33"/>
              </a:lnSpc>
              <a:buNone/>
              <a:defRPr sz="950"/>
            </a:lvl1pPr>
            <a:lvl2pPr marL="304770" indent="0">
              <a:buNone/>
              <a:defRPr sz="950"/>
            </a:lvl2pPr>
            <a:lvl3pPr marL="609539" indent="0">
              <a:buNone/>
              <a:defRPr sz="950"/>
            </a:lvl3pPr>
            <a:lvl4pPr marL="914309" indent="0">
              <a:buNone/>
              <a:defRPr sz="950"/>
            </a:lvl4pPr>
            <a:lvl5pPr marL="1219078" indent="0">
              <a:buNone/>
              <a:defRPr sz="950"/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бело-голубо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10174676" y="165038"/>
            <a:ext cx="1794966" cy="7345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6796" y="1982693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176796" y="2336687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6796" y="3064917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176796" y="3418911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176796" y="4143228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76796" y="4497223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76796" y="5228586"/>
            <a:ext cx="5548011" cy="22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176796" y="5582581"/>
            <a:ext cx="5548011" cy="459018"/>
          </a:xfrm>
          <a:prstGeom prst="rect">
            <a:avLst/>
          </a:prstGeom>
        </p:spPr>
        <p:txBody>
          <a:bodyPr/>
          <a:lstStyle>
            <a:lvl1pPr marL="190481" indent="-190481">
              <a:buFont typeface="Arial"/>
              <a:buChar char="•"/>
              <a:defRPr sz="105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50">
                <a:latin typeface="+mj-lt"/>
              </a:defRPr>
            </a:lvl2pPr>
            <a:lvl3pPr marL="609539" indent="0">
              <a:buNone/>
              <a:defRPr sz="1350">
                <a:latin typeface="+mj-lt"/>
              </a:defRPr>
            </a:lvl3pPr>
            <a:lvl4pPr marL="914309" indent="0">
              <a:buNone/>
              <a:defRPr sz="1350">
                <a:latin typeface="+mj-lt"/>
              </a:defRPr>
            </a:lvl4pPr>
            <a:lvl5pPr marL="1219078" indent="0">
              <a:buNone/>
              <a:defRPr sz="135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4" name="Прямоугольник 23"/>
          <p:cNvSpPr/>
          <p:nvPr userDrawn="1"/>
        </p:nvSpPr>
        <p:spPr bwMode="auto">
          <a:xfrm>
            <a:off x="1" y="0"/>
            <a:ext cx="5360901" cy="6859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sp>
        <p:nvSpPr>
          <p:cNvPr id="26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27204" y="483221"/>
            <a:ext cx="7544557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50"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38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27204" y="967061"/>
            <a:ext cx="7544556" cy="41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/>
            </a:lvl1pPr>
            <a:lvl2pPr marL="304770" indent="0">
              <a:buNone/>
              <a:defRPr sz="1350"/>
            </a:lvl2pPr>
            <a:lvl3pPr marL="609539" indent="0">
              <a:buNone/>
              <a:defRPr sz="1350"/>
            </a:lvl3pPr>
            <a:lvl4pPr marL="914309" indent="0">
              <a:buNone/>
              <a:defRPr sz="1350"/>
            </a:lvl4pPr>
            <a:lvl5pPr marL="1219078" indent="0">
              <a:buNone/>
              <a:defRPr sz="135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39" name="Объект 60"/>
          <p:cNvSpPr>
            <a:spLocks noGrp="1"/>
          </p:cNvSpPr>
          <p:nvPr>
            <p:ph sz="quarter" idx="22" hasCustomPrompt="1"/>
          </p:nvPr>
        </p:nvSpPr>
        <p:spPr bwMode="auto">
          <a:xfrm>
            <a:off x="454726" y="5998290"/>
            <a:ext cx="1132661" cy="135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latin typeface="+mj-lt"/>
              </a:defRPr>
            </a:lvl1pPr>
            <a:lvl2pPr marL="304770" indent="0">
              <a:buNone/>
              <a:defRPr sz="950">
                <a:latin typeface="+mj-lt"/>
              </a:defRPr>
            </a:lvl2pPr>
            <a:lvl3pPr marL="609539" indent="0">
              <a:buNone/>
              <a:defRPr sz="950">
                <a:latin typeface="+mj-lt"/>
              </a:defRPr>
            </a:lvl3pPr>
            <a:lvl4pPr marL="914309" indent="0">
              <a:buNone/>
              <a:defRPr sz="950">
                <a:latin typeface="+mj-lt"/>
              </a:defRPr>
            </a:lvl4pPr>
            <a:lvl5pPr marL="1219078" indent="0">
              <a:buNone/>
              <a:defRPr sz="950">
                <a:latin typeface="+mj-lt"/>
              </a:defRPr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5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40" name="Текст 6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45203" y="6193370"/>
            <a:ext cx="1393643" cy="4922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33"/>
              </a:lnSpc>
              <a:buNone/>
              <a:defRPr sz="950"/>
            </a:lvl1pPr>
            <a:lvl2pPr marL="304770" indent="0">
              <a:buNone/>
              <a:defRPr sz="950"/>
            </a:lvl2pPr>
            <a:lvl3pPr marL="609539" indent="0">
              <a:buNone/>
              <a:defRPr sz="950"/>
            </a:lvl3pPr>
            <a:lvl4pPr marL="914309" indent="0">
              <a:buNone/>
              <a:defRPr sz="950"/>
            </a:lvl4pPr>
            <a:lvl5pPr marL="1219078" indent="0">
              <a:buNone/>
              <a:defRPr sz="950"/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sp>
        <p:nvSpPr>
          <p:cNvPr id="41" name="Объект 60"/>
          <p:cNvSpPr>
            <a:spLocks noGrp="1"/>
          </p:cNvSpPr>
          <p:nvPr>
            <p:ph sz="quarter" idx="25" hasCustomPrompt="1"/>
          </p:nvPr>
        </p:nvSpPr>
        <p:spPr bwMode="auto">
          <a:xfrm>
            <a:off x="2082356" y="5998290"/>
            <a:ext cx="1132661" cy="135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50">
                <a:latin typeface="+mj-lt"/>
              </a:defRPr>
            </a:lvl1pPr>
            <a:lvl2pPr marL="304770" indent="0">
              <a:buNone/>
              <a:defRPr sz="950">
                <a:latin typeface="+mj-lt"/>
              </a:defRPr>
            </a:lvl2pPr>
            <a:lvl3pPr marL="609539" indent="0">
              <a:buNone/>
              <a:defRPr sz="950">
                <a:latin typeface="+mj-lt"/>
              </a:defRPr>
            </a:lvl3pPr>
            <a:lvl4pPr marL="914309" indent="0">
              <a:buNone/>
              <a:defRPr sz="950">
                <a:latin typeface="+mj-lt"/>
              </a:defRPr>
            </a:lvl4pPr>
            <a:lvl5pPr marL="1219078" indent="0">
              <a:buNone/>
              <a:defRPr sz="950">
                <a:latin typeface="+mj-lt"/>
              </a:defRPr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5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42" name="Текст 6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2072831" y="6193370"/>
            <a:ext cx="1393643" cy="4922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33"/>
              </a:lnSpc>
              <a:buNone/>
              <a:defRPr sz="950"/>
            </a:lvl1pPr>
            <a:lvl2pPr marL="304770" indent="0">
              <a:buNone/>
              <a:defRPr sz="950"/>
            </a:lvl2pPr>
            <a:lvl3pPr marL="609539" indent="0">
              <a:buNone/>
              <a:defRPr sz="950"/>
            </a:lvl3pPr>
            <a:lvl4pPr marL="914309" indent="0">
              <a:buNone/>
              <a:defRPr sz="950"/>
            </a:lvl4pPr>
            <a:lvl5pPr marL="1219078" indent="0">
              <a:buNone/>
              <a:defRPr sz="950"/>
            </a:lvl5pPr>
          </a:lstStyle>
          <a:p>
            <a:pPr>
              <a:defRPr/>
            </a:pPr>
            <a:r>
              <a:rPr lang="ru-RU" sz="95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grpSp>
        <p:nvGrpSpPr>
          <p:cNvPr id="19" name="Группа 18"/>
          <p:cNvGrpSpPr/>
          <p:nvPr userDrawn="1"/>
        </p:nvGrpSpPr>
        <p:grpSpPr bwMode="auto">
          <a:xfrm>
            <a:off x="10459553" y="244623"/>
            <a:ext cx="1492174" cy="599970"/>
            <a:chOff x="453600" y="390073"/>
            <a:chExt cx="2238553" cy="899746"/>
          </a:xfrm>
        </p:grpSpPr>
        <p:pic>
          <p:nvPicPr>
            <p:cNvPr id="20" name="Рисунок 19"/>
            <p:cNvPicPr>
              <a:picLocks noChangeAspect="1"/>
            </p:cNvPicPr>
            <p:nvPr userDrawn="1"/>
          </p:nvPicPr>
          <p:blipFill>
            <a:blip r:embed="rId2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 userDrawn="1"/>
          </p:nvSpPr>
          <p:spPr bwMode="auto">
            <a:xfrm>
              <a:off x="698400" y="1012884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_сер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_белы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_голубо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10174676" y="165038"/>
            <a:ext cx="1794966" cy="7345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0459553" y="244623"/>
            <a:ext cx="1492174" cy="599970"/>
            <a:chOff x="453600" y="390073"/>
            <a:chExt cx="2238553" cy="899746"/>
          </a:xfrm>
        </p:grpSpPr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2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 userDrawn="1"/>
          </p:nvSpPr>
          <p:spPr bwMode="auto">
            <a:xfrm>
              <a:off x="698400" y="1012884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_сини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10174676" y="165038"/>
            <a:ext cx="1794966" cy="734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0459553" y="244623"/>
            <a:ext cx="1492174" cy="599970"/>
            <a:chOff x="453600" y="390073"/>
            <a:chExt cx="2238553" cy="899746"/>
          </a:xfrm>
        </p:grpSpPr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2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 userDrawn="1"/>
          </p:nvSpPr>
          <p:spPr bwMode="auto">
            <a:xfrm>
              <a:off x="698400" y="1012884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0413" cy="685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sp>
        <p:nvSpPr>
          <p:cNvPr id="47" name="Title 1"/>
          <p:cNvSpPr>
            <a:spLocks noGrp="1"/>
          </p:cNvSpPr>
          <p:nvPr userDrawn="1">
            <p:ph type="title" hasCustomPrompt="1"/>
          </p:nvPr>
        </p:nvSpPr>
        <p:spPr bwMode="auto">
          <a:xfrm>
            <a:off x="510650" y="2444353"/>
            <a:ext cx="10933277" cy="1157853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Получите еще больше информации</a:t>
            </a:r>
            <a:br>
              <a:rPr lang="ru-RU"/>
            </a:br>
            <a:r>
              <a:rPr lang="ru-RU"/>
              <a:t>о «……» </a:t>
            </a:r>
            <a:endParaRPr/>
          </a:p>
        </p:txBody>
      </p:sp>
      <p:sp>
        <p:nvSpPr>
          <p:cNvPr id="50" name="Текст 4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478093" y="3696621"/>
            <a:ext cx="6510414" cy="490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Свяжитесь со мной (или любой другой текст)</a:t>
            </a:r>
            <a:endParaRPr/>
          </a:p>
        </p:txBody>
      </p:sp>
      <p:sp>
        <p:nvSpPr>
          <p:cNvPr id="16" name="Рисунок 28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93395" y="5314690"/>
            <a:ext cx="1305732" cy="130612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defRPr sz="1650"/>
            </a:lvl1pPr>
          </a:lstStyle>
          <a:p>
            <a:pPr>
              <a:defRPr/>
            </a:pPr>
            <a:r>
              <a:rPr lang="ru-RU"/>
              <a:t>Ваше фото</a:t>
            </a:r>
            <a:endParaRPr/>
          </a:p>
        </p:txBody>
      </p:sp>
      <p:cxnSp>
        <p:nvCxnSpPr>
          <p:cNvPr id="17" name="Прямая соединительная линия 16"/>
          <p:cNvCxnSpPr>
            <a:cxnSpLocks/>
          </p:cNvCxnSpPr>
          <p:nvPr userDrawn="1"/>
        </p:nvCxnSpPr>
        <p:spPr bwMode="auto">
          <a:xfrm>
            <a:off x="5082426" y="6020682"/>
            <a:ext cx="0" cy="49613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7591355" y="6020682"/>
            <a:ext cx="0" cy="49613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5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934640" y="6209208"/>
            <a:ext cx="2981995" cy="403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67"/>
              </a:lnSpc>
              <a:buNone/>
              <a:defRPr sz="115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20" name="Текст 5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27259" y="6209208"/>
            <a:ext cx="2182571" cy="403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67"/>
              </a:lnSpc>
              <a:buNone/>
              <a:defRPr sz="11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2F3F8"/>
                </a:solidFill>
                <a:latin typeface="Arial"/>
                <a:ea typeface="Tahoma"/>
                <a:cs typeface="Arial"/>
              </a:rPr>
              <a:t>+7 (495) 333 33 33</a:t>
            </a:r>
            <a:endParaRPr lang="ru-RU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21" name="Текст 53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836187" y="6209208"/>
            <a:ext cx="1754281" cy="403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67"/>
              </a:lnSpc>
              <a:buNone/>
              <a:defRPr sz="11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2F3F8"/>
                </a:solidFill>
                <a:latin typeface="Arial"/>
                <a:ea typeface="Tahoma"/>
                <a:cs typeface="Arial"/>
              </a:rPr>
              <a:t>name@technoavia.ru</a:t>
            </a:r>
            <a:endParaRPr lang="ru-RU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22" name="Текст 6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934148" y="5971284"/>
            <a:ext cx="2982486" cy="2582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>
                <a:solidFill>
                  <a:schemeClr val="bg1"/>
                </a:solidFill>
                <a:latin typeface="+mn-lt"/>
              </a:defRPr>
            </a:lvl1pPr>
            <a:lvl2pPr>
              <a:defRPr sz="1650" b="1">
                <a:solidFill>
                  <a:schemeClr val="bg1"/>
                </a:solidFill>
                <a:latin typeface="+mn-lt"/>
              </a:defRPr>
            </a:lvl2pPr>
            <a:lvl3pPr>
              <a:defRPr sz="1650" b="1">
                <a:solidFill>
                  <a:schemeClr val="bg1"/>
                </a:solidFill>
                <a:latin typeface="+mn-lt"/>
              </a:defRPr>
            </a:lvl3pPr>
            <a:lvl4pPr>
              <a:defRPr sz="1650" b="1">
                <a:solidFill>
                  <a:schemeClr val="bg1"/>
                </a:solidFill>
                <a:latin typeface="+mn-lt"/>
              </a:defRPr>
            </a:lvl4pPr>
            <a:lvl5pPr>
              <a:defRPr sz="1650" b="1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Имя Фамилия</a:t>
            </a:r>
            <a:endParaRPr/>
          </a:p>
        </p:txBody>
      </p:sp>
      <p:sp>
        <p:nvSpPr>
          <p:cNvPr id="23" name="Прямоугольник 22"/>
          <p:cNvSpPr/>
          <p:nvPr userDrawn="1"/>
        </p:nvSpPr>
        <p:spPr bwMode="auto">
          <a:xfrm>
            <a:off x="5327259" y="5942406"/>
            <a:ext cx="130543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 b="1">
                <a:solidFill>
                  <a:srgbClr val="F2F3F8"/>
                </a:solidFill>
                <a:latin typeface="Arial"/>
                <a:ea typeface="Tahoma"/>
                <a:cs typeface="Arial"/>
              </a:rPr>
              <a:t>Телефон</a:t>
            </a:r>
            <a:endParaRPr/>
          </a:p>
        </p:txBody>
      </p:sp>
      <p:sp>
        <p:nvSpPr>
          <p:cNvPr id="24" name="Прямоугольник 23"/>
          <p:cNvSpPr/>
          <p:nvPr userDrawn="1"/>
        </p:nvSpPr>
        <p:spPr bwMode="auto">
          <a:xfrm>
            <a:off x="7836188" y="5942406"/>
            <a:ext cx="130543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50" b="1">
                <a:solidFill>
                  <a:srgbClr val="F2F3F8"/>
                </a:solidFill>
                <a:latin typeface="Arial"/>
                <a:ea typeface="Tahoma"/>
                <a:cs typeface="Arial"/>
              </a:rPr>
              <a:t>E-mail</a:t>
            </a:r>
            <a:endParaRPr lang="ru-RU" sz="1350" b="1">
              <a:solidFill>
                <a:srgbClr val="F2F3F8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 cstate="print"/>
          <a:srcRect t="69307" r="26055"/>
          <a:stretch/>
        </p:blipFill>
        <p:spPr bwMode="auto">
          <a:xfrm rot="16199998">
            <a:off x="10999236" y="1038325"/>
            <a:ext cx="1272716" cy="178425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 bwMode="auto">
          <a:xfrm>
            <a:off x="57593" y="323502"/>
            <a:ext cx="2960575" cy="1061974"/>
            <a:chOff x="86400" y="485141"/>
            <a:chExt cx="4441441" cy="1592592"/>
          </a:xfrm>
        </p:grpSpPr>
        <p:pic>
          <p:nvPicPr>
            <p:cNvPr id="28" name="Рисунок 27"/>
            <p:cNvPicPr>
              <a:picLocks noChangeAspect="1"/>
            </p:cNvPicPr>
            <p:nvPr userDrawn="1"/>
          </p:nvPicPr>
          <p:blipFill>
            <a:blip r:embed="rId3" cstate="print"/>
            <a:srcRect b="37697"/>
            <a:stretch/>
          </p:blipFill>
          <p:spPr bwMode="auto">
            <a:xfrm>
              <a:off x="86400" y="485141"/>
              <a:ext cx="4441441" cy="1271132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 userDrawn="1"/>
          </p:nvSpPr>
          <p:spPr bwMode="auto">
            <a:xfrm>
              <a:off x="870242" y="1723968"/>
              <a:ext cx="3657599" cy="3537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95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сер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0"/>
          </p:nvPr>
        </p:nvSpPr>
        <p:spPr bwMode="auto">
          <a:xfrm>
            <a:off x="465606" y="0"/>
            <a:ext cx="4895297" cy="5827437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                          Фото</a:t>
            </a:r>
            <a:endParaRPr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688189" y="969543"/>
            <a:ext cx="6036618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3300"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688189" y="1453383"/>
            <a:ext cx="6036618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700"/>
            </a:lvl1pPr>
            <a:lvl2pPr marL="304770" indent="0">
              <a:buNone/>
              <a:defRPr sz="1300"/>
            </a:lvl2pPr>
            <a:lvl3pPr marL="609539" indent="0">
              <a:buNone/>
              <a:defRPr sz="13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6799" y="2227553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176799" y="2581544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6799" y="3309773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176799" y="3663768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176799" y="4388088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76799" y="4742079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76799" y="5473446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176799" y="5827437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61" name="Объект 60"/>
          <p:cNvSpPr>
            <a:spLocks noGrp="1"/>
          </p:cNvSpPr>
          <p:nvPr>
            <p:ph sz="quarter" idx="22" hasCustomPrompt="1"/>
          </p:nvPr>
        </p:nvSpPr>
        <p:spPr bwMode="auto">
          <a:xfrm>
            <a:off x="465606" y="5998293"/>
            <a:ext cx="1132661" cy="13581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latin typeface="+mj-lt"/>
              </a:defRPr>
            </a:lvl1pPr>
            <a:lvl2pPr marL="304770" indent="0">
              <a:buNone/>
              <a:defRPr sz="900">
                <a:latin typeface="+mj-lt"/>
              </a:defRPr>
            </a:lvl2pPr>
            <a:lvl3pPr marL="609539" indent="0">
              <a:buNone/>
              <a:defRPr sz="900">
                <a:latin typeface="+mj-lt"/>
              </a:defRPr>
            </a:lvl3pPr>
            <a:lvl4pPr marL="914309" indent="0">
              <a:buNone/>
              <a:defRPr sz="900">
                <a:latin typeface="+mj-lt"/>
              </a:defRPr>
            </a:lvl4pPr>
            <a:lvl5pPr marL="1219078" indent="0">
              <a:buNone/>
              <a:defRPr sz="900">
                <a:latin typeface="+mj-lt"/>
              </a:defRPr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0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5" name="Текст 6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56082" y="6193373"/>
            <a:ext cx="1393643" cy="49223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933"/>
              </a:lnSpc>
              <a:buNone/>
              <a:defRPr sz="900"/>
            </a:lvl1pPr>
            <a:lvl2pPr marL="304770" indent="0">
              <a:buNone/>
              <a:defRPr sz="900"/>
            </a:lvl2pPr>
            <a:lvl3pPr marL="609539" indent="0">
              <a:buNone/>
              <a:defRPr sz="900"/>
            </a:lvl3pPr>
            <a:lvl4pPr marL="914309" indent="0">
              <a:buNone/>
              <a:defRPr sz="900"/>
            </a:lvl4pPr>
            <a:lvl5pPr marL="1219078" indent="0">
              <a:buNone/>
              <a:defRPr sz="900"/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sp>
        <p:nvSpPr>
          <p:cNvPr id="66" name="Объект 60"/>
          <p:cNvSpPr>
            <a:spLocks noGrp="1"/>
          </p:cNvSpPr>
          <p:nvPr>
            <p:ph sz="quarter" idx="25" hasCustomPrompt="1"/>
          </p:nvPr>
        </p:nvSpPr>
        <p:spPr bwMode="auto">
          <a:xfrm>
            <a:off x="2093235" y="5998293"/>
            <a:ext cx="1132661" cy="13581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latin typeface="+mj-lt"/>
              </a:defRPr>
            </a:lvl1pPr>
            <a:lvl2pPr marL="304770" indent="0">
              <a:buNone/>
              <a:defRPr sz="900">
                <a:latin typeface="+mj-lt"/>
              </a:defRPr>
            </a:lvl2pPr>
            <a:lvl3pPr marL="609539" indent="0">
              <a:buNone/>
              <a:defRPr sz="900">
                <a:latin typeface="+mj-lt"/>
              </a:defRPr>
            </a:lvl3pPr>
            <a:lvl4pPr marL="914309" indent="0">
              <a:buNone/>
              <a:defRPr sz="900">
                <a:latin typeface="+mj-lt"/>
              </a:defRPr>
            </a:lvl4pPr>
            <a:lvl5pPr marL="1219078" indent="0">
              <a:buNone/>
              <a:defRPr sz="900">
                <a:latin typeface="+mj-lt"/>
              </a:defRPr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0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7" name="Текст 6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2083714" y="6193373"/>
            <a:ext cx="1393643" cy="49223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933"/>
              </a:lnSpc>
              <a:buNone/>
              <a:defRPr sz="900"/>
            </a:lvl1pPr>
            <a:lvl2pPr marL="304770" indent="0">
              <a:buNone/>
              <a:defRPr sz="900"/>
            </a:lvl2pPr>
            <a:lvl3pPr marL="609539" indent="0">
              <a:buNone/>
              <a:defRPr sz="900"/>
            </a:lvl3pPr>
            <a:lvl4pPr marL="914309" indent="0">
              <a:buNone/>
              <a:defRPr sz="900"/>
            </a:lvl4pPr>
            <a:lvl5pPr marL="1219078" indent="0">
              <a:buNone/>
              <a:defRPr sz="900"/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12190413" cy="685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 cstate="print"/>
          <a:srcRect t="69307" r="26055"/>
          <a:stretch/>
        </p:blipFill>
        <p:spPr bwMode="auto">
          <a:xfrm rot="16199998">
            <a:off x="10999236" y="1038325"/>
            <a:ext cx="1272716" cy="178425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 bwMode="auto">
          <a:xfrm>
            <a:off x="3574024" y="168529"/>
            <a:ext cx="5042366" cy="1626088"/>
            <a:chOff x="86400" y="485141"/>
            <a:chExt cx="4631926" cy="1493187"/>
          </a:xfrm>
        </p:grpSpPr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3" cstate="print"/>
            <a:srcRect b="37697"/>
            <a:stretch/>
          </p:blipFill>
          <p:spPr bwMode="auto">
            <a:xfrm>
              <a:off x="86400" y="485141"/>
              <a:ext cx="4441441" cy="127113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 userDrawn="1"/>
          </p:nvSpPr>
          <p:spPr bwMode="auto">
            <a:xfrm>
              <a:off x="1060726" y="1723968"/>
              <a:ext cx="3657600" cy="2543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_серо-голуб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3605797"/>
            <a:ext cx="12190413" cy="32537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488" y="4407921"/>
            <a:ext cx="10361851" cy="1362391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488" y="2907387"/>
            <a:ext cx="10361851" cy="15005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белы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0"/>
          </p:nvPr>
        </p:nvSpPr>
        <p:spPr bwMode="auto">
          <a:xfrm>
            <a:off x="465606" y="0"/>
            <a:ext cx="4895297" cy="5827437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                          Фото</a:t>
            </a:r>
            <a:endParaRPr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688189" y="969543"/>
            <a:ext cx="6036618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3300"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688189" y="1453383"/>
            <a:ext cx="6036618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700"/>
            </a:lvl1pPr>
            <a:lvl2pPr marL="304770" indent="0">
              <a:buNone/>
              <a:defRPr sz="1300"/>
            </a:lvl2pPr>
            <a:lvl3pPr marL="609539" indent="0">
              <a:buNone/>
              <a:defRPr sz="13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6799" y="2227553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176799" y="2581544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6799" y="3309773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176799" y="3663768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176799" y="4388088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76799" y="4742079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76799" y="5473446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176799" y="5827437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61" name="Объект 60"/>
          <p:cNvSpPr>
            <a:spLocks noGrp="1"/>
          </p:cNvSpPr>
          <p:nvPr>
            <p:ph sz="quarter" idx="22" hasCustomPrompt="1"/>
          </p:nvPr>
        </p:nvSpPr>
        <p:spPr bwMode="auto">
          <a:xfrm>
            <a:off x="465606" y="5998293"/>
            <a:ext cx="1132661" cy="13581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latin typeface="+mj-lt"/>
              </a:defRPr>
            </a:lvl1pPr>
            <a:lvl2pPr marL="304770" indent="0">
              <a:buNone/>
              <a:defRPr sz="900">
                <a:latin typeface="+mj-lt"/>
              </a:defRPr>
            </a:lvl2pPr>
            <a:lvl3pPr marL="609539" indent="0">
              <a:buNone/>
              <a:defRPr sz="900">
                <a:latin typeface="+mj-lt"/>
              </a:defRPr>
            </a:lvl3pPr>
            <a:lvl4pPr marL="914309" indent="0">
              <a:buNone/>
              <a:defRPr sz="900">
                <a:latin typeface="+mj-lt"/>
              </a:defRPr>
            </a:lvl4pPr>
            <a:lvl5pPr marL="1219078" indent="0">
              <a:buNone/>
              <a:defRPr sz="900">
                <a:latin typeface="+mj-lt"/>
              </a:defRPr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0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5" name="Текст 6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56082" y="6193373"/>
            <a:ext cx="1393643" cy="49223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933"/>
              </a:lnSpc>
              <a:buNone/>
              <a:defRPr sz="900"/>
            </a:lvl1pPr>
            <a:lvl2pPr marL="304770" indent="0">
              <a:buNone/>
              <a:defRPr sz="900"/>
            </a:lvl2pPr>
            <a:lvl3pPr marL="609539" indent="0">
              <a:buNone/>
              <a:defRPr sz="900"/>
            </a:lvl3pPr>
            <a:lvl4pPr marL="914309" indent="0">
              <a:buNone/>
              <a:defRPr sz="900"/>
            </a:lvl4pPr>
            <a:lvl5pPr marL="1219078" indent="0">
              <a:buNone/>
              <a:defRPr sz="900"/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sp>
        <p:nvSpPr>
          <p:cNvPr id="66" name="Объект 60"/>
          <p:cNvSpPr>
            <a:spLocks noGrp="1"/>
          </p:cNvSpPr>
          <p:nvPr>
            <p:ph sz="quarter" idx="25" hasCustomPrompt="1"/>
          </p:nvPr>
        </p:nvSpPr>
        <p:spPr bwMode="auto">
          <a:xfrm>
            <a:off x="2093235" y="5998293"/>
            <a:ext cx="1132661" cy="13581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latin typeface="+mj-lt"/>
              </a:defRPr>
            </a:lvl1pPr>
            <a:lvl2pPr marL="304770" indent="0">
              <a:buNone/>
              <a:defRPr sz="900">
                <a:latin typeface="+mj-lt"/>
              </a:defRPr>
            </a:lvl2pPr>
            <a:lvl3pPr marL="609539" indent="0">
              <a:buNone/>
              <a:defRPr sz="900">
                <a:latin typeface="+mj-lt"/>
              </a:defRPr>
            </a:lvl3pPr>
            <a:lvl4pPr marL="914309" indent="0">
              <a:buNone/>
              <a:defRPr sz="900">
                <a:latin typeface="+mj-lt"/>
              </a:defRPr>
            </a:lvl4pPr>
            <a:lvl5pPr marL="1219078" indent="0">
              <a:buNone/>
              <a:defRPr sz="900">
                <a:latin typeface="+mj-lt"/>
              </a:defRPr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0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7" name="Текст 6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2083714" y="6193373"/>
            <a:ext cx="1393643" cy="49223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933"/>
              </a:lnSpc>
              <a:buNone/>
              <a:defRPr sz="900"/>
            </a:lvl1pPr>
            <a:lvl2pPr marL="304770" indent="0">
              <a:buNone/>
              <a:defRPr sz="900"/>
            </a:lvl2pPr>
            <a:lvl3pPr marL="609539" indent="0">
              <a:buNone/>
              <a:defRPr sz="900"/>
            </a:lvl3pPr>
            <a:lvl4pPr marL="914309" indent="0">
              <a:buNone/>
              <a:defRPr sz="900"/>
            </a:lvl4pPr>
            <a:lvl5pPr marL="1219078" indent="0">
              <a:buNone/>
              <a:defRPr sz="900"/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голубо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10174676" y="165038"/>
            <a:ext cx="1794966" cy="7345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688189" y="969543"/>
            <a:ext cx="6036618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33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688189" y="1453383"/>
            <a:ext cx="6036618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700">
                <a:solidFill>
                  <a:srgbClr val="FFFFFF"/>
                </a:solidFill>
              </a:defRPr>
            </a:lvl1pPr>
            <a:lvl2pPr marL="304770" indent="0">
              <a:buNone/>
              <a:defRPr sz="1300"/>
            </a:lvl2pPr>
            <a:lvl3pPr marL="609539" indent="0">
              <a:buNone/>
              <a:defRPr sz="13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6799" y="2227553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176799" y="2581544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6799" y="3309773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176799" y="3663768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176799" y="4388088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76799" y="4742079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76799" y="5473446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176799" y="5827437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40729" y="5977242"/>
            <a:ext cx="1384120" cy="22759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900">
                <a:solidFill>
                  <a:srgbClr val="FFFFFF"/>
                </a:solidFill>
                <a:latin typeface="+mj-lt"/>
              </a:defRPr>
            </a:lvl2pPr>
            <a:lvl3pPr marL="609539" indent="0">
              <a:buNone/>
              <a:defRPr sz="900">
                <a:solidFill>
                  <a:srgbClr val="FFFFFF"/>
                </a:solidFill>
                <a:latin typeface="+mj-lt"/>
              </a:defRPr>
            </a:lvl3pPr>
            <a:lvl4pPr marL="914309" indent="0">
              <a:buNone/>
              <a:defRPr sz="900">
                <a:solidFill>
                  <a:srgbClr val="FFFFFF"/>
                </a:solidFill>
                <a:latin typeface="+mj-lt"/>
              </a:defRPr>
            </a:lvl4pPr>
            <a:lvl5pPr marL="1219078" indent="0">
              <a:buNone/>
              <a:defRPr sz="900">
                <a:solidFill>
                  <a:srgbClr val="FFFFFF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Арт. 2.222</a:t>
            </a:r>
            <a:endParaRPr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440733" y="6137165"/>
            <a:ext cx="1305812" cy="55738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304770" indent="0">
              <a:buNone/>
              <a:defRPr sz="900">
                <a:solidFill>
                  <a:srgbClr val="FFFFFF"/>
                </a:solidFill>
              </a:defRPr>
            </a:lvl2pPr>
            <a:lvl3pPr marL="609539" indent="0">
              <a:buNone/>
              <a:defRPr sz="900">
                <a:solidFill>
                  <a:srgbClr val="FFFFFF"/>
                </a:solidFill>
              </a:defRPr>
            </a:lvl3pPr>
            <a:lvl4pPr marL="914309" indent="0">
              <a:buNone/>
              <a:defRPr sz="900">
                <a:solidFill>
                  <a:srgbClr val="FFFFFF"/>
                </a:solidFill>
              </a:defRPr>
            </a:lvl4pPr>
            <a:lvl5pPr marL="1219078" indent="0">
              <a:buNone/>
              <a:defRPr sz="900"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ru-RU"/>
              <a:t>Куртка женская зимняя «Капитан»</a:t>
            </a:r>
            <a:endParaRPr/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2075575" y="5977242"/>
            <a:ext cx="1384120" cy="22759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900">
                <a:solidFill>
                  <a:srgbClr val="FFFFFF"/>
                </a:solidFill>
                <a:latin typeface="+mj-lt"/>
              </a:defRPr>
            </a:lvl2pPr>
            <a:lvl3pPr marL="609539" indent="0">
              <a:buNone/>
              <a:defRPr sz="900">
                <a:solidFill>
                  <a:srgbClr val="FFFFFF"/>
                </a:solidFill>
                <a:latin typeface="+mj-lt"/>
              </a:defRPr>
            </a:lvl3pPr>
            <a:lvl4pPr marL="914309" indent="0">
              <a:buNone/>
              <a:defRPr sz="900">
                <a:solidFill>
                  <a:srgbClr val="FFFFFF"/>
                </a:solidFill>
                <a:latin typeface="+mj-lt"/>
              </a:defRPr>
            </a:lvl4pPr>
            <a:lvl5pPr marL="1219078" indent="0">
              <a:buNone/>
              <a:defRPr sz="900">
                <a:solidFill>
                  <a:srgbClr val="FFFFFF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Арт. 2.222</a:t>
            </a:r>
            <a:endParaRPr/>
          </a:p>
        </p:txBody>
      </p:sp>
      <p:sp>
        <p:nvSpPr>
          <p:cNvPr id="32" name="Текст 5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2075579" y="6137165"/>
            <a:ext cx="1305812" cy="55738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304770" indent="0">
              <a:buNone/>
              <a:defRPr sz="900">
                <a:solidFill>
                  <a:srgbClr val="FFFFFF"/>
                </a:solidFill>
              </a:defRPr>
            </a:lvl2pPr>
            <a:lvl3pPr marL="609539" indent="0">
              <a:buNone/>
              <a:defRPr sz="900">
                <a:solidFill>
                  <a:srgbClr val="FFFFFF"/>
                </a:solidFill>
              </a:defRPr>
            </a:lvl3pPr>
            <a:lvl4pPr marL="914309" indent="0">
              <a:buNone/>
              <a:defRPr sz="900">
                <a:solidFill>
                  <a:srgbClr val="FFFFFF"/>
                </a:solidFill>
              </a:defRPr>
            </a:lvl4pPr>
            <a:lvl5pPr marL="1219078" indent="0">
              <a:buNone/>
              <a:defRPr sz="900"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ru-RU"/>
              <a:t>Куртка женская зимняя «Капитан»</a:t>
            </a:r>
            <a:endParaRPr/>
          </a:p>
        </p:txBody>
      </p:sp>
      <p:sp>
        <p:nvSpPr>
          <p:cNvPr id="35" name="Рисунок 20"/>
          <p:cNvSpPr>
            <a:spLocks noGrp="1"/>
          </p:cNvSpPr>
          <p:nvPr>
            <p:ph type="pic" sz="quarter" idx="10"/>
          </p:nvPr>
        </p:nvSpPr>
        <p:spPr bwMode="auto">
          <a:xfrm>
            <a:off x="465606" y="0"/>
            <a:ext cx="4895297" cy="5827437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                          Фото</a:t>
            </a:r>
            <a:endParaRPr/>
          </a:p>
        </p:txBody>
      </p:sp>
      <p:grpSp>
        <p:nvGrpSpPr>
          <p:cNvPr id="19" name="Группа 18"/>
          <p:cNvGrpSpPr/>
          <p:nvPr userDrawn="1"/>
        </p:nvGrpSpPr>
        <p:grpSpPr bwMode="auto">
          <a:xfrm>
            <a:off x="10459553" y="244626"/>
            <a:ext cx="1492174" cy="599969"/>
            <a:chOff x="453600" y="390073"/>
            <a:chExt cx="2238553" cy="899745"/>
          </a:xfrm>
        </p:grpSpPr>
        <p:pic>
          <p:nvPicPr>
            <p:cNvPr id="20" name="Рисунок 19"/>
            <p:cNvPicPr>
              <a:picLocks noChangeAspect="1"/>
            </p:cNvPicPr>
            <p:nvPr userDrawn="1"/>
          </p:nvPicPr>
          <p:blipFill>
            <a:blip r:embed="rId2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 userDrawn="1"/>
          </p:nvSpPr>
          <p:spPr bwMode="auto">
            <a:xfrm>
              <a:off x="698400" y="1012883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бело-сер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 userDrawn="1"/>
        </p:nvSpPr>
        <p:spPr bwMode="auto">
          <a:xfrm>
            <a:off x="4" y="0"/>
            <a:ext cx="5360901" cy="6859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27208" y="483221"/>
            <a:ext cx="7544557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3300"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27204" y="967061"/>
            <a:ext cx="7544556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700"/>
            </a:lvl1pPr>
            <a:lvl2pPr marL="304770" indent="0">
              <a:buNone/>
              <a:defRPr sz="1300"/>
            </a:lvl2pPr>
            <a:lvl3pPr marL="609539" indent="0">
              <a:buNone/>
              <a:defRPr sz="13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5207" y="1901077"/>
            <a:ext cx="5629600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095207" y="2255068"/>
            <a:ext cx="5629600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095207" y="2983298"/>
            <a:ext cx="5629600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95207" y="3337291"/>
            <a:ext cx="5629600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095207" y="4061609"/>
            <a:ext cx="5629600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095207" y="4415604"/>
            <a:ext cx="5629600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095207" y="5146967"/>
            <a:ext cx="5629600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095207" y="5500962"/>
            <a:ext cx="5629600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61" name="Объект 60"/>
          <p:cNvSpPr>
            <a:spLocks noGrp="1"/>
          </p:cNvSpPr>
          <p:nvPr>
            <p:ph sz="quarter" idx="22" hasCustomPrompt="1"/>
          </p:nvPr>
        </p:nvSpPr>
        <p:spPr bwMode="auto">
          <a:xfrm>
            <a:off x="454730" y="5998293"/>
            <a:ext cx="1132661" cy="13581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latin typeface="+mj-lt"/>
              </a:defRPr>
            </a:lvl1pPr>
            <a:lvl2pPr marL="304770" indent="0">
              <a:buNone/>
              <a:defRPr sz="900">
                <a:latin typeface="+mj-lt"/>
              </a:defRPr>
            </a:lvl2pPr>
            <a:lvl3pPr marL="609539" indent="0">
              <a:buNone/>
              <a:defRPr sz="900">
                <a:latin typeface="+mj-lt"/>
              </a:defRPr>
            </a:lvl3pPr>
            <a:lvl4pPr marL="914309" indent="0">
              <a:buNone/>
              <a:defRPr sz="900">
                <a:latin typeface="+mj-lt"/>
              </a:defRPr>
            </a:lvl4pPr>
            <a:lvl5pPr marL="1219078" indent="0">
              <a:buNone/>
              <a:defRPr sz="900">
                <a:latin typeface="+mj-lt"/>
              </a:defRPr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0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5" name="Текст 6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45206" y="6193373"/>
            <a:ext cx="1393643" cy="49223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933"/>
              </a:lnSpc>
              <a:buNone/>
              <a:defRPr sz="900"/>
            </a:lvl1pPr>
            <a:lvl2pPr marL="304770" indent="0">
              <a:buNone/>
              <a:defRPr sz="900"/>
            </a:lvl2pPr>
            <a:lvl3pPr marL="609539" indent="0">
              <a:buNone/>
              <a:defRPr sz="900"/>
            </a:lvl3pPr>
            <a:lvl4pPr marL="914309" indent="0">
              <a:buNone/>
              <a:defRPr sz="900"/>
            </a:lvl4pPr>
            <a:lvl5pPr marL="1219078" indent="0">
              <a:buNone/>
              <a:defRPr sz="900"/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sp>
        <p:nvSpPr>
          <p:cNvPr id="66" name="Объект 60"/>
          <p:cNvSpPr>
            <a:spLocks noGrp="1"/>
          </p:cNvSpPr>
          <p:nvPr>
            <p:ph sz="quarter" idx="25" hasCustomPrompt="1"/>
          </p:nvPr>
        </p:nvSpPr>
        <p:spPr bwMode="auto">
          <a:xfrm>
            <a:off x="2082359" y="5998293"/>
            <a:ext cx="1132661" cy="13581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latin typeface="+mj-lt"/>
              </a:defRPr>
            </a:lvl1pPr>
            <a:lvl2pPr marL="304770" indent="0">
              <a:buNone/>
              <a:defRPr sz="900">
                <a:latin typeface="+mj-lt"/>
              </a:defRPr>
            </a:lvl2pPr>
            <a:lvl3pPr marL="609539" indent="0">
              <a:buNone/>
              <a:defRPr sz="900">
                <a:latin typeface="+mj-lt"/>
              </a:defRPr>
            </a:lvl3pPr>
            <a:lvl4pPr marL="914309" indent="0">
              <a:buNone/>
              <a:defRPr sz="900">
                <a:latin typeface="+mj-lt"/>
              </a:defRPr>
            </a:lvl4pPr>
            <a:lvl5pPr marL="1219078" indent="0">
              <a:buNone/>
              <a:defRPr sz="900">
                <a:latin typeface="+mj-lt"/>
              </a:defRPr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0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67" name="Текст 6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2072835" y="6193373"/>
            <a:ext cx="1393643" cy="49223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933"/>
              </a:lnSpc>
              <a:buNone/>
              <a:defRPr sz="900"/>
            </a:lvl1pPr>
            <a:lvl2pPr marL="304770" indent="0">
              <a:buNone/>
              <a:defRPr sz="900"/>
            </a:lvl2pPr>
            <a:lvl3pPr marL="609539" indent="0">
              <a:buNone/>
              <a:defRPr sz="900"/>
            </a:lvl3pPr>
            <a:lvl4pPr marL="914309" indent="0">
              <a:buNone/>
              <a:defRPr sz="900"/>
            </a:lvl4pPr>
            <a:lvl5pPr marL="1219078" indent="0">
              <a:buNone/>
              <a:defRPr sz="900"/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+текст_бело-голубо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10174676" y="165038"/>
            <a:ext cx="1794966" cy="7345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6799" y="1982696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8" name="Текст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176799" y="2336687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6799" y="3064917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1" name="Текст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176799" y="3418911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3" name="Текст 2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176799" y="4143231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4" name="Текст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76799" y="4497223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6" name="Текст 2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76799" y="5228586"/>
            <a:ext cx="5548011" cy="22754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300">
                <a:solidFill>
                  <a:srgbClr val="FFFFFF"/>
                </a:solidFill>
                <a:latin typeface="+mj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37" name="Текст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176799" y="5582581"/>
            <a:ext cx="5548011" cy="459018"/>
          </a:xfrm>
          <a:prstGeom prst="rect">
            <a:avLst/>
          </a:prstGeom>
        </p:spPr>
        <p:txBody>
          <a:bodyPr lIns="60954" tIns="30477" rIns="60954" bIns="30477"/>
          <a:lstStyle>
            <a:lvl1pPr marL="190481" indent="-190481"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1pPr>
            <a:lvl2pPr marL="304770" indent="0">
              <a:buNone/>
              <a:defRPr sz="1300">
                <a:latin typeface="+mj-lt"/>
              </a:defRPr>
            </a:lvl2pPr>
            <a:lvl3pPr marL="609539" indent="0">
              <a:buNone/>
              <a:defRPr sz="1300">
                <a:latin typeface="+mj-lt"/>
              </a:defRPr>
            </a:lvl3pPr>
            <a:lvl4pPr marL="914309" indent="0">
              <a:buNone/>
              <a:defRPr sz="1300">
                <a:latin typeface="+mj-lt"/>
              </a:defRPr>
            </a:lvl4pPr>
            <a:lvl5pPr marL="1219078" indent="0">
              <a:buNone/>
              <a:defRPr sz="1300"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Свойство</a:t>
            </a:r>
            <a:endParaRPr/>
          </a:p>
          <a:p>
            <a:pPr lvl="0">
              <a:defRPr/>
            </a:pPr>
            <a:r>
              <a:rPr lang="ru-RU"/>
              <a:t>Свойство </a:t>
            </a:r>
            <a:endParaRPr/>
          </a:p>
        </p:txBody>
      </p:sp>
      <p:sp>
        <p:nvSpPr>
          <p:cNvPr id="24" name="Прямоугольник 23"/>
          <p:cNvSpPr/>
          <p:nvPr userDrawn="1"/>
        </p:nvSpPr>
        <p:spPr bwMode="auto">
          <a:xfrm>
            <a:off x="4" y="0"/>
            <a:ext cx="5360901" cy="6859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Текст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27208" y="483221"/>
            <a:ext cx="7544557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3300">
                <a:latin typeface="+mj-lt"/>
              </a:defRPr>
            </a:lvl1pPr>
            <a:lvl2pPr marL="304770" indent="0">
              <a:buNone/>
              <a:defRPr>
                <a:latin typeface="+mj-lt"/>
              </a:defRPr>
            </a:lvl2pPr>
            <a:lvl3pPr marL="609539" indent="0">
              <a:buNone/>
              <a:defRPr>
                <a:latin typeface="+mj-lt"/>
              </a:defRPr>
            </a:lvl3pPr>
            <a:lvl4pPr marL="914309" indent="0">
              <a:buNone/>
              <a:defRPr>
                <a:latin typeface="+mj-lt"/>
              </a:defRPr>
            </a:lvl4pPr>
            <a:lvl5pPr marL="1219078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«Название серии»</a:t>
            </a:r>
            <a:endParaRPr/>
          </a:p>
        </p:txBody>
      </p:sp>
      <p:sp>
        <p:nvSpPr>
          <p:cNvPr id="38" name="Текст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27204" y="967061"/>
            <a:ext cx="7544556" cy="413904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1700"/>
            </a:lvl1pPr>
            <a:lvl2pPr marL="304770" indent="0">
              <a:buNone/>
              <a:defRPr sz="1300"/>
            </a:lvl2pPr>
            <a:lvl3pPr marL="609539" indent="0">
              <a:buNone/>
              <a:defRPr sz="13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39" name="Объект 60"/>
          <p:cNvSpPr>
            <a:spLocks noGrp="1"/>
          </p:cNvSpPr>
          <p:nvPr>
            <p:ph sz="quarter" idx="22" hasCustomPrompt="1"/>
          </p:nvPr>
        </p:nvSpPr>
        <p:spPr bwMode="auto">
          <a:xfrm>
            <a:off x="454730" y="5998293"/>
            <a:ext cx="1132661" cy="13581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latin typeface="+mj-lt"/>
              </a:defRPr>
            </a:lvl1pPr>
            <a:lvl2pPr marL="304770" indent="0">
              <a:buNone/>
              <a:defRPr sz="900">
                <a:latin typeface="+mj-lt"/>
              </a:defRPr>
            </a:lvl2pPr>
            <a:lvl3pPr marL="609539" indent="0">
              <a:buNone/>
              <a:defRPr sz="900">
                <a:latin typeface="+mj-lt"/>
              </a:defRPr>
            </a:lvl3pPr>
            <a:lvl4pPr marL="914309" indent="0">
              <a:buNone/>
              <a:defRPr sz="900">
                <a:latin typeface="+mj-lt"/>
              </a:defRPr>
            </a:lvl4pPr>
            <a:lvl5pPr marL="1219078" indent="0">
              <a:buNone/>
              <a:defRPr sz="900">
                <a:latin typeface="+mj-lt"/>
              </a:defRPr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0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40" name="Текст 6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45206" y="6193373"/>
            <a:ext cx="1393643" cy="49223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933"/>
              </a:lnSpc>
              <a:buNone/>
              <a:defRPr sz="900"/>
            </a:lvl1pPr>
            <a:lvl2pPr marL="304770" indent="0">
              <a:buNone/>
              <a:defRPr sz="900"/>
            </a:lvl2pPr>
            <a:lvl3pPr marL="609539" indent="0">
              <a:buNone/>
              <a:defRPr sz="900"/>
            </a:lvl3pPr>
            <a:lvl4pPr marL="914309" indent="0">
              <a:buNone/>
              <a:defRPr sz="900"/>
            </a:lvl4pPr>
            <a:lvl5pPr marL="1219078" indent="0">
              <a:buNone/>
              <a:defRPr sz="900"/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sp>
        <p:nvSpPr>
          <p:cNvPr id="41" name="Объект 60"/>
          <p:cNvSpPr>
            <a:spLocks noGrp="1"/>
          </p:cNvSpPr>
          <p:nvPr>
            <p:ph sz="quarter" idx="25" hasCustomPrompt="1"/>
          </p:nvPr>
        </p:nvSpPr>
        <p:spPr bwMode="auto">
          <a:xfrm>
            <a:off x="2082359" y="5998293"/>
            <a:ext cx="1132661" cy="135811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buNone/>
              <a:defRPr sz="900">
                <a:latin typeface="+mj-lt"/>
              </a:defRPr>
            </a:lvl1pPr>
            <a:lvl2pPr marL="304770" indent="0">
              <a:buNone/>
              <a:defRPr sz="900">
                <a:latin typeface="+mj-lt"/>
              </a:defRPr>
            </a:lvl2pPr>
            <a:lvl3pPr marL="609539" indent="0">
              <a:buNone/>
              <a:defRPr sz="900">
                <a:latin typeface="+mj-lt"/>
              </a:defRPr>
            </a:lvl3pPr>
            <a:lvl4pPr marL="914309" indent="0">
              <a:buNone/>
              <a:defRPr sz="900">
                <a:latin typeface="+mj-lt"/>
              </a:defRPr>
            </a:lvl4pPr>
            <a:lvl5pPr marL="1219078" indent="0">
              <a:buNone/>
              <a:defRPr sz="900">
                <a:latin typeface="+mj-lt"/>
              </a:defRPr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 Black"/>
              </a:rPr>
              <a:t>Арт. 2.248</a:t>
            </a:r>
            <a:endParaRPr lang="en-US" sz="900">
              <a:solidFill>
                <a:srgbClr val="1B2848"/>
              </a:solidFill>
              <a:latin typeface="Arial Black"/>
            </a:endParaRPr>
          </a:p>
        </p:txBody>
      </p:sp>
      <p:sp>
        <p:nvSpPr>
          <p:cNvPr id="42" name="Текст 6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2072835" y="6193373"/>
            <a:ext cx="1393643" cy="492239"/>
          </a:xfrm>
          <a:prstGeom prst="rect">
            <a:avLst/>
          </a:prstGeom>
        </p:spPr>
        <p:txBody>
          <a:bodyPr lIns="60954" tIns="30477" rIns="60954" bIns="30477"/>
          <a:lstStyle>
            <a:lvl1pPr marL="0" indent="0">
              <a:lnSpc>
                <a:spcPts val="933"/>
              </a:lnSpc>
              <a:buNone/>
              <a:defRPr sz="900"/>
            </a:lvl1pPr>
            <a:lvl2pPr marL="304770" indent="0">
              <a:buNone/>
              <a:defRPr sz="900"/>
            </a:lvl2pPr>
            <a:lvl3pPr marL="609539" indent="0">
              <a:buNone/>
              <a:defRPr sz="900"/>
            </a:lvl3pPr>
            <a:lvl4pPr marL="914309" indent="0">
              <a:buNone/>
              <a:defRPr sz="900"/>
            </a:lvl4pPr>
            <a:lvl5pPr marL="1219078" indent="0">
              <a:buNone/>
              <a:defRPr sz="900"/>
            </a:lvl5pPr>
          </a:lstStyle>
          <a:p>
            <a:pPr>
              <a:defRPr/>
            </a:pPr>
            <a:r>
              <a:rPr lang="ru-RU" sz="900">
                <a:solidFill>
                  <a:srgbClr val="1B2848"/>
                </a:solidFill>
                <a:latin typeface="Arial"/>
                <a:cs typeface="Arial"/>
              </a:rPr>
              <a:t>Куртка женская зимняя «Капитан»</a:t>
            </a:r>
            <a:endParaRPr/>
          </a:p>
        </p:txBody>
      </p:sp>
      <p:grpSp>
        <p:nvGrpSpPr>
          <p:cNvPr id="19" name="Группа 18"/>
          <p:cNvGrpSpPr/>
          <p:nvPr userDrawn="1"/>
        </p:nvGrpSpPr>
        <p:grpSpPr bwMode="auto">
          <a:xfrm>
            <a:off x="10459553" y="244626"/>
            <a:ext cx="1492174" cy="599969"/>
            <a:chOff x="453600" y="390073"/>
            <a:chExt cx="2238553" cy="899745"/>
          </a:xfrm>
        </p:grpSpPr>
        <p:pic>
          <p:nvPicPr>
            <p:cNvPr id="20" name="Рисунок 19"/>
            <p:cNvPicPr>
              <a:picLocks noChangeAspect="1"/>
            </p:cNvPicPr>
            <p:nvPr userDrawn="1"/>
          </p:nvPicPr>
          <p:blipFill>
            <a:blip r:embed="rId2" cstate="print"/>
            <a:srcRect b="37697"/>
            <a:stretch/>
          </p:blipFill>
          <p:spPr bwMode="auto">
            <a:xfrm>
              <a:off x="453600" y="390073"/>
              <a:ext cx="2203199" cy="630551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 userDrawn="1"/>
          </p:nvSpPr>
          <p:spPr bwMode="auto">
            <a:xfrm>
              <a:off x="698400" y="1012883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chemeClr val="bg1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_сер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_белы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 bwMode="auto">
          <a:xfrm>
            <a:off x="10582622" y="286933"/>
            <a:ext cx="1361339" cy="495443"/>
            <a:chOff x="14104776" y="515844"/>
            <a:chExt cx="2042274" cy="742991"/>
          </a:xfrm>
        </p:grpSpPr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19" cstate="print"/>
            <a:srcRect b="34437"/>
            <a:stretch/>
          </p:blipFill>
          <p:spPr bwMode="auto">
            <a:xfrm>
              <a:off x="14104776" y="515844"/>
              <a:ext cx="1831395" cy="466056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 userDrawn="1"/>
          </p:nvSpPr>
          <p:spPr bwMode="auto">
            <a:xfrm>
              <a:off x="14153297" y="981900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rgbClr val="000000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609539">
        <a:spcBef>
          <a:spcPts val="0"/>
        </a:spcBef>
        <a:buNone/>
        <a:defRPr sz="37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>
        <a:spcBef>
          <a:spcPts val="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>
        <a:spcBef>
          <a:spcPts val="0"/>
        </a:spcBef>
        <a:buFont typeface="Arial"/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>
        <a:spcBef>
          <a:spcPts val="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>
        <a:spcBef>
          <a:spcPts val="0"/>
        </a:spcBef>
        <a:buFont typeface="Arial"/>
        <a:buChar char="–"/>
        <a:defRPr sz="13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>
        <a:spcBef>
          <a:spcPts val="0"/>
        </a:spcBef>
        <a:buFont typeface="Arial"/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>
        <a:spcBef>
          <a:spcPts val="0"/>
        </a:spcBef>
        <a:buFont typeface="Arial"/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>
        <a:spcBef>
          <a:spcPts val="0"/>
        </a:spcBef>
        <a:buFont typeface="Arial"/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>
        <a:spcBef>
          <a:spcPts val="0"/>
        </a:spcBef>
        <a:buFont typeface="Arial"/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>
        <a:spcBef>
          <a:spcPts val="0"/>
        </a:spcBef>
        <a:buFont typeface="Arial"/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 bwMode="auto">
          <a:xfrm>
            <a:off x="10582622" y="286933"/>
            <a:ext cx="1361339" cy="495442"/>
            <a:chOff x="14104776" y="515844"/>
            <a:chExt cx="2042274" cy="742991"/>
          </a:xfrm>
        </p:grpSpPr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18" cstate="print"/>
            <a:srcRect b="34437"/>
            <a:stretch/>
          </p:blipFill>
          <p:spPr bwMode="auto">
            <a:xfrm>
              <a:off x="14104776" y="515844"/>
              <a:ext cx="1831395" cy="466056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 userDrawn="1"/>
          </p:nvSpPr>
          <p:spPr bwMode="auto">
            <a:xfrm>
              <a:off x="14153297" y="981900"/>
              <a:ext cx="1993753" cy="2769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ru-RU" sz="600" b="1">
                  <a:solidFill>
                    <a:srgbClr val="000000"/>
                  </a:solidFill>
                </a:rPr>
                <a:t>ЭКСПЕРТ В ПОДБОРЕ СИЗ</a:t>
              </a:r>
              <a:endParaRPr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algn="ctr" defTabSz="609539">
        <a:spcBef>
          <a:spcPts val="0"/>
        </a:spcBef>
        <a:buNone/>
        <a:defRPr sz="36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>
        <a:spcBef>
          <a:spcPts val="0"/>
        </a:spcBef>
        <a:buFont typeface="Arial"/>
        <a:buChar char="•"/>
        <a:defRPr sz="215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>
        <a:spcBef>
          <a:spcPts val="0"/>
        </a:spcBef>
        <a:buFont typeface="Arial"/>
        <a:buChar char="–"/>
        <a:defRPr sz="185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>
        <a:spcBef>
          <a:spcPts val="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>
        <a:spcBef>
          <a:spcPts val="0"/>
        </a:spcBef>
        <a:buFont typeface="Arial"/>
        <a:buChar char="–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>
        <a:spcBef>
          <a:spcPts val="0"/>
        </a:spcBef>
        <a:buFont typeface="Arial"/>
        <a:buChar char="»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>
        <a:spcBef>
          <a:spcPts val="0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>
        <a:spcBef>
          <a:spcPts val="0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>
        <a:spcBef>
          <a:spcPts val="0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>
        <a:spcBef>
          <a:spcPts val="0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>
        <a:defRPr sz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79219" y="2123283"/>
            <a:ext cx="11750400" cy="1306512"/>
          </a:xfrm>
        </p:spPr>
        <p:txBody>
          <a:bodyPr/>
          <a:lstStyle/>
          <a:p>
            <a:pPr>
              <a:defRPr/>
            </a:pPr>
            <a:r>
              <a:rPr lang="ru-RU" sz="1600" dirty="0"/>
              <a:t>Роли работодателя и работника при проведении оценки профессиональных рисков на рабочих местах</a:t>
            </a:r>
            <a:br>
              <a:rPr lang="ru-RU" sz="16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Практические инструменты перехода от типовых отраслевых к единым типовым                 </a:t>
            </a:r>
            <a:br>
              <a:rPr lang="ru-RU" sz="1600" dirty="0"/>
            </a:br>
            <a:r>
              <a:rPr lang="ru-RU" sz="1600" dirty="0"/>
              <a:t>нормам выдачи СИЗ</a:t>
            </a:r>
            <a:br>
              <a:rPr lang="ru-RU" sz="1600" dirty="0"/>
            </a:br>
            <a:r>
              <a:rPr lang="ru-RU" sz="1600"/>
              <a:t/>
            </a:r>
            <a:br>
              <a:rPr lang="ru-RU" sz="160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en-US" sz="1600" dirty="0"/>
              <a:t/>
            </a:r>
            <a:br>
              <a:rPr lang="en-US" sz="1600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 bwMode="auto">
          <a:xfrm>
            <a:off x="1883893" y="6209211"/>
            <a:ext cx="3117012" cy="403723"/>
          </a:xfrm>
        </p:spPr>
        <p:txBody>
          <a:bodyPr/>
          <a:lstStyle/>
          <a:p>
            <a:pPr>
              <a:defRPr/>
            </a:pPr>
            <a:r>
              <a:rPr lang="ru-RU" sz="1000" dirty="0">
                <a:latin typeface="+mj-lt"/>
              </a:rPr>
              <a:t>Специалист по управлению профессиональными рисками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000" dirty="0">
                <a:effectLst/>
                <a:latin typeface="+mj-lt"/>
                <a:ea typeface="Calibri" panose="020F0502020204030204" pitchFamily="34" charset="0"/>
              </a:rPr>
              <a:t>8 (423)279-02-05, доб. 136</a:t>
            </a:r>
          </a:p>
          <a:p>
            <a:pPr>
              <a:defRPr/>
            </a:pPr>
            <a:r>
              <a:rPr lang="ru-RU" sz="1000" dirty="0">
                <a:latin typeface="+mj-lt"/>
                <a:ea typeface="Calibri" panose="020F0502020204030204" pitchFamily="34" charset="0"/>
              </a:rPr>
              <a:t>Моб.: +7(999)040-83-71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7"/>
          </p:nvPr>
        </p:nvSpPr>
        <p:spPr bwMode="auto">
          <a:xfrm>
            <a:off x="7836190" y="6209211"/>
            <a:ext cx="2291464" cy="403723"/>
          </a:xfrm>
        </p:spPr>
        <p:txBody>
          <a:bodyPr/>
          <a:lstStyle/>
          <a:p>
            <a:pPr>
              <a:defRPr/>
            </a:pPr>
            <a:r>
              <a:rPr lang="en-US" dirty="0"/>
              <a:t>novikov@vl.technoavia.ru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 bwMode="auto">
          <a:xfrm>
            <a:off x="1883397" y="5971287"/>
            <a:ext cx="2982486" cy="258293"/>
          </a:xfrm>
        </p:spPr>
        <p:txBody>
          <a:bodyPr/>
          <a:lstStyle/>
          <a:p>
            <a:pPr>
              <a:defRPr/>
            </a:pPr>
            <a:r>
              <a:rPr lang="ru-RU" dirty="0"/>
              <a:t>Новиков Владислав</a:t>
            </a: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799197-8C27-3496-B190-45E5A5BA88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2" r="3382"/>
          <a:stretch>
            <a:fillRect/>
          </a:stretch>
        </p:blipFill>
        <p:spPr/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 txBox="1"/>
          <p:nvPr/>
        </p:nvSpPr>
        <p:spPr bwMode="auto">
          <a:xfrm>
            <a:off x="985006" y="2404076"/>
            <a:ext cx="10220400" cy="1025718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4200"/>
              </a:lnSpc>
              <a:defRPr/>
            </a:pPr>
            <a:r>
              <a:rPr lang="ru-RU" sz="4400">
                <a:solidFill>
                  <a:srgbClr val="002060"/>
                </a:solidFill>
                <a:latin typeface="Arial Black"/>
              </a:rPr>
              <a:t>Какая информация из результатов ОПР нужна для разработки норм выдачи СИЗ?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5864793" y="2193605"/>
            <a:ext cx="6325619" cy="41811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0" y="2193605"/>
            <a:ext cx="6122886" cy="4181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Заголовок 1"/>
          <p:cNvSpPr txBox="1"/>
          <p:nvPr/>
        </p:nvSpPr>
        <p:spPr bwMode="auto">
          <a:xfrm>
            <a:off x="1444006" y="317471"/>
            <a:ext cx="7725102" cy="664323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Реестр опасностей соответствует ЕТН</a:t>
            </a:r>
            <a:endParaRPr/>
          </a:p>
          <a:p>
            <a:pPr defTabSz="914283">
              <a:defRPr/>
            </a:pPr>
            <a:endParaRPr lang="ru-RU" sz="1100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20006" y="-22384"/>
            <a:ext cx="193360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800" b="1">
                <a:solidFill>
                  <a:srgbClr val="002060"/>
                </a:solidFill>
                <a:latin typeface="Arial Black"/>
              </a:rPr>
              <a:t>1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1451686" y="1321649"/>
            <a:ext cx="7583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latin typeface="Arial Black"/>
              </a:rPr>
              <a:t>или наличие документа по сопоставлению опасностей  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832006" y="2478529"/>
            <a:ext cx="4738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rgbClr val="002060"/>
                </a:solidFill>
                <a:latin typeface="Arial Black"/>
              </a:rPr>
              <a:t>У работодателя</a:t>
            </a:r>
            <a:endParaRPr lang="ru-RU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8298405" y="2450594"/>
            <a:ext cx="1553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rgbClr val="002060"/>
                </a:solidFill>
                <a:latin typeface="Arial Black"/>
              </a:rPr>
              <a:t>По ЕТН </a:t>
            </a:r>
            <a:endParaRPr lang="ru-RU"/>
          </a:p>
        </p:txBody>
      </p:sp>
      <p:sp>
        <p:nvSpPr>
          <p:cNvPr id="20" name="Равно 19"/>
          <p:cNvSpPr/>
          <p:nvPr/>
        </p:nvSpPr>
        <p:spPr bwMode="auto">
          <a:xfrm>
            <a:off x="5732571" y="3796994"/>
            <a:ext cx="741846" cy="480409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Заголовок 3"/>
          <p:cNvSpPr txBox="1"/>
          <p:nvPr/>
        </p:nvSpPr>
        <p:spPr bwMode="auto">
          <a:xfrm>
            <a:off x="6584806" y="3960196"/>
            <a:ext cx="2164772" cy="732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lvl="0" algn="ctr">
              <a:defRPr/>
            </a:pPr>
            <a:r>
              <a:rPr lang="ru-RU" sz="1600" b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Перепад высот, отсутствие ограждения на высоте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9060325" y="3960196"/>
            <a:ext cx="2665281" cy="3949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002060"/>
                </a:solidFill>
              </a:rPr>
              <a:t>Падение с высоты или из-за перепада высот на поверхности</a:t>
            </a:r>
            <a:endParaRPr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6969017" y="3473596"/>
            <a:ext cx="1503780" cy="390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Опасность</a:t>
            </a:r>
            <a:endParaRPr lang="ru-RU" sz="180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9215796" y="3473596"/>
            <a:ext cx="2354338" cy="390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Опасное событие</a:t>
            </a:r>
            <a:endParaRPr lang="ru-RU" sz="1800">
              <a:solidFill>
                <a:srgbClr val="0070C0"/>
              </a:solidFill>
            </a:endParaRPr>
          </a:p>
        </p:txBody>
      </p:sp>
      <p:sp>
        <p:nvSpPr>
          <p:cNvPr id="24" name="Заголовок 3"/>
          <p:cNvSpPr txBox="1"/>
          <p:nvPr/>
        </p:nvSpPr>
        <p:spPr bwMode="auto">
          <a:xfrm>
            <a:off x="421617" y="3960196"/>
            <a:ext cx="2164772" cy="732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lvl="0" algn="ctr">
              <a:defRPr/>
            </a:pPr>
            <a:r>
              <a:rPr lang="ru-RU" sz="1600" b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Возможность падения в люк при проведении ремонтных работ</a:t>
            </a:r>
            <a:endParaRPr/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2911522" y="3960196"/>
            <a:ext cx="2665281" cy="3949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002060"/>
                </a:solidFill>
              </a:rPr>
              <a:t>Падение работника с высоты при открытии и закрытии крышек люков (дверей входа-выхода), при спуске-подъеме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790135" y="3473596"/>
            <a:ext cx="1503780" cy="390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Опасность</a:t>
            </a:r>
            <a:endParaRPr lang="ru-RU" sz="180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3123690" y="3450484"/>
            <a:ext cx="2354338" cy="390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Опасное событие</a:t>
            </a:r>
            <a:endParaRPr lang="ru-RU" sz="1800">
              <a:solidFill>
                <a:srgbClr val="0070C0"/>
              </a:solidFill>
            </a:endParaRPr>
          </a:p>
        </p:txBody>
      </p:sp>
      <p:sp>
        <p:nvSpPr>
          <p:cNvPr id="28" name="Google Shape;529;p18"/>
          <p:cNvSpPr/>
          <p:nvPr/>
        </p:nvSpPr>
        <p:spPr bwMode="auto">
          <a:xfrm>
            <a:off x="8298405" y="201454"/>
            <a:ext cx="2126187" cy="746419"/>
          </a:xfrm>
          <a:prstGeom prst="rect">
            <a:avLst/>
          </a:prstGeom>
          <a:solidFill>
            <a:srgbClr val="47A1E5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buClr>
                <a:srgbClr val="000000"/>
              </a:buClr>
              <a:defRPr/>
            </a:pP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Google Shape;531;p18"/>
          <p:cNvSpPr txBox="1"/>
          <p:nvPr/>
        </p:nvSpPr>
        <p:spPr bwMode="auto">
          <a:xfrm>
            <a:off x="8338217" y="462467"/>
            <a:ext cx="2146358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b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ПОДГОТОВИТЕЛЬНЫЙ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" name="Google Shape;532;p18"/>
          <p:cNvSpPr/>
          <p:nvPr/>
        </p:nvSpPr>
        <p:spPr bwMode="auto">
          <a:xfrm rot="-2708147">
            <a:off x="9122253" y="568248"/>
            <a:ext cx="498662" cy="452433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close/>
              </a:path>
            </a:pathLst>
          </a:custGeom>
          <a:solidFill>
            <a:srgbClr val="47A1E5"/>
          </a:solidFill>
          <a:ln>
            <a:noFill/>
          </a:ln>
        </p:spPr>
      </p:sp>
      <p:sp>
        <p:nvSpPr>
          <p:cNvPr id="31" name="Google Shape;557;p18"/>
          <p:cNvSpPr/>
          <p:nvPr/>
        </p:nvSpPr>
        <p:spPr bwMode="auto">
          <a:xfrm>
            <a:off x="9201832" y="714065"/>
            <a:ext cx="312865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 bwMode="auto">
          <a:xfrm>
            <a:off x="0" y="2193605"/>
            <a:ext cx="5864793" cy="4181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5864793" y="2193605"/>
            <a:ext cx="6325619" cy="41811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20006" y="-22384"/>
            <a:ext cx="193360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800" b="1">
                <a:solidFill>
                  <a:srgbClr val="002060"/>
                </a:solidFill>
                <a:latin typeface="Arial Black"/>
              </a:rPr>
              <a:t>1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42406" y="2695394"/>
            <a:ext cx="5025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002060"/>
                </a:solidFill>
                <a:latin typeface="Arial Black"/>
              </a:rPr>
              <a:t>У работодателя</a:t>
            </a:r>
            <a:endParaRPr lang="ru-RU" sz="1400"/>
          </a:p>
        </p:txBody>
      </p:sp>
      <p:sp>
        <p:nvSpPr>
          <p:cNvPr id="10" name="Заголовок 3"/>
          <p:cNvSpPr txBox="1"/>
          <p:nvPr/>
        </p:nvSpPr>
        <p:spPr bwMode="auto">
          <a:xfrm>
            <a:off x="961826" y="4077094"/>
            <a:ext cx="4024364" cy="6700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lvl="0" algn="ctr">
              <a:defRPr/>
            </a:pPr>
            <a:r>
              <a:rPr lang="ru-RU" sz="1800" b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Опасность наезда на человека</a:t>
            </a:r>
            <a:r>
              <a:rPr lang="ru-RU" sz="4400">
                <a:solidFill>
                  <a:srgbClr val="002060"/>
                </a:solidFill>
                <a:latin typeface="Arial"/>
              </a:rPr>
              <a:t/>
            </a:r>
            <a:br>
              <a:rPr lang="ru-RU" sz="4400">
                <a:solidFill>
                  <a:srgbClr val="002060"/>
                </a:solidFill>
                <a:latin typeface="Arial"/>
              </a:rPr>
            </a:br>
            <a:r>
              <a:rPr lang="ru-RU" sz="2800">
                <a:solidFill>
                  <a:srgbClr val="002060"/>
                </a:solidFill>
                <a:latin typeface="Arial"/>
              </a:rPr>
              <a:t/>
            </a:r>
            <a:br>
              <a:rPr lang="ru-RU" sz="2800">
                <a:solidFill>
                  <a:srgbClr val="002060"/>
                </a:solidFill>
                <a:latin typeface="Arial"/>
              </a:rPr>
            </a:br>
            <a:endParaRPr lang="ru-RU" sz="28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192796" y="3674594"/>
            <a:ext cx="1569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Опасность</a:t>
            </a:r>
            <a:endParaRPr lang="ru-RU" sz="1800">
              <a:solidFill>
                <a:srgbClr val="0070C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6448019" y="2711952"/>
            <a:ext cx="5155186" cy="1981088"/>
            <a:chOff x="6950257" y="2971874"/>
            <a:chExt cx="4482645" cy="1698077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8303865" y="2971874"/>
              <a:ext cx="1638992" cy="474223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>
                  <a:solidFill>
                    <a:srgbClr val="002060"/>
                  </a:solidFill>
                  <a:latin typeface="Arial Black"/>
                </a:rPr>
                <a:t>По ЕТН </a:t>
              </a:r>
              <a:endParaRPr lang="ru-RU" sz="1400"/>
            </a:p>
          </p:txBody>
        </p:sp>
        <p:sp>
          <p:nvSpPr>
            <p:cNvPr id="19" name="Заголовок 3"/>
            <p:cNvSpPr txBox="1"/>
            <p:nvPr/>
          </p:nvSpPr>
          <p:spPr bwMode="auto">
            <a:xfrm>
              <a:off x="6950257" y="4041798"/>
              <a:ext cx="1882358" cy="62815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>
              <a:lvl1pPr algn="l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114A89"/>
                  </a:solidFill>
                  <a:latin typeface="+mj-lt"/>
                  <a:ea typeface="+mj-ea"/>
                  <a:cs typeface="+mj-cs"/>
                </a:defRPr>
              </a:lvl1pPr>
              <a:lvl2pPr algn="l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114A89"/>
                  </a:solidFill>
                  <a:latin typeface="Arial"/>
                </a:defRPr>
              </a:lvl2pPr>
              <a:lvl3pPr algn="l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114A89"/>
                  </a:solidFill>
                  <a:latin typeface="Arial"/>
                </a:defRPr>
              </a:lvl3pPr>
              <a:lvl4pPr algn="l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114A89"/>
                  </a:solidFill>
                  <a:latin typeface="Arial"/>
                </a:defRPr>
              </a:lvl4pPr>
              <a:lvl5pPr algn="l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114A89"/>
                  </a:solidFill>
                  <a:latin typeface="Arial"/>
                </a:defRPr>
              </a:lvl5pPr>
              <a:lvl6pPr marL="457200" algn="l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114A89"/>
                  </a:solidFill>
                  <a:latin typeface="Arial"/>
                </a:defRPr>
              </a:lvl6pPr>
              <a:lvl7pPr marL="914400" algn="l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114A89"/>
                  </a:solidFill>
                  <a:latin typeface="Arial"/>
                </a:defRPr>
              </a:lvl7pPr>
              <a:lvl8pPr marL="1371600" algn="l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114A89"/>
                  </a:solidFill>
                  <a:latin typeface="Arial"/>
                </a:defRPr>
              </a:lvl8pPr>
              <a:lvl9pPr marL="1828800" algn="l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114A89"/>
                  </a:solidFill>
                  <a:latin typeface="Arial"/>
                </a:defRPr>
              </a:lvl9pPr>
            </a:lstStyle>
            <a:p>
              <a:pPr lvl="0" algn="ctr">
                <a:defRPr/>
              </a:pPr>
              <a:r>
                <a:rPr lang="ru-RU" sz="1600" b="0">
                  <a:solidFill>
                    <a:srgbClr val="002060"/>
                  </a:solidFill>
                  <a:latin typeface="Arial"/>
                  <a:ea typeface="Arial"/>
                  <a:cs typeface="Arial"/>
                </a:rPr>
                <a:t>Транспортное средство, в том числе погрузчик</a:t>
              </a:r>
              <a:r>
                <a:rPr lang="ru-RU" sz="4000">
                  <a:solidFill>
                    <a:srgbClr val="002060"/>
                  </a:solidFill>
                  <a:latin typeface="Arial"/>
                </a:rPr>
                <a:t/>
              </a:r>
              <a:br>
                <a:rPr lang="ru-RU" sz="4000">
                  <a:solidFill>
                    <a:srgbClr val="002060"/>
                  </a:solidFill>
                  <a:latin typeface="Arial"/>
                </a:rPr>
              </a:br>
              <a:r>
                <a:rPr lang="ru-RU">
                  <a:solidFill>
                    <a:srgbClr val="002060"/>
                  </a:solidFill>
                  <a:latin typeface="Arial"/>
                </a:rPr>
                <a:t/>
              </a:r>
              <a:br>
                <a:rPr lang="ru-RU">
                  <a:solidFill>
                    <a:srgbClr val="002060"/>
                  </a:solidFill>
                  <a:latin typeface="Arial"/>
                </a:rPr>
              </a:br>
              <a:endParaRPr lang="ru-RU">
                <a:solidFill>
                  <a:srgbClr val="002060"/>
                </a:solidFill>
                <a:latin typeface="Arial"/>
              </a:endParaRPr>
            </a:p>
          </p:txBody>
        </p:sp>
        <p:sp>
          <p:nvSpPr>
            <p:cNvPr id="3" name="Прямоугольник 2"/>
            <p:cNvSpPr/>
            <p:nvPr/>
          </p:nvSpPr>
          <p:spPr bwMode="auto">
            <a:xfrm>
              <a:off x="9115331" y="4041798"/>
              <a:ext cx="2317571" cy="338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>
                  <a:solidFill>
                    <a:srgbClr val="002060"/>
                  </a:solidFill>
                </a:rPr>
                <a:t>Механические травмы работника вследствие наезда транспортного средства</a:t>
              </a:r>
              <a:endParaRPr/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>
              <a:off x="7249818" y="3802737"/>
              <a:ext cx="1307598" cy="33474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0070C0"/>
                  </a:solidFill>
                  <a:latin typeface="Arial"/>
                  <a:cs typeface="Arial"/>
                </a:rPr>
                <a:t>Опасность</a:t>
              </a:r>
              <a:endParaRPr lang="ru-RU" sz="1800">
                <a:solidFill>
                  <a:srgbClr val="0070C0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 bwMode="auto">
            <a:xfrm>
              <a:off x="9275287" y="3802736"/>
              <a:ext cx="2047193" cy="33474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0070C0"/>
                  </a:solidFill>
                  <a:latin typeface="Arial"/>
                  <a:cs typeface="Arial"/>
                </a:rPr>
                <a:t>Опасное событие</a:t>
              </a:r>
              <a:endParaRPr lang="ru-RU" sz="1800">
                <a:solidFill>
                  <a:srgbClr val="0070C0"/>
                </a:solidFill>
              </a:endParaRPr>
            </a:p>
          </p:txBody>
        </p:sp>
      </p:grpSp>
      <p:sp>
        <p:nvSpPr>
          <p:cNvPr id="23" name="Равно 22"/>
          <p:cNvSpPr/>
          <p:nvPr/>
        </p:nvSpPr>
        <p:spPr bwMode="auto">
          <a:xfrm>
            <a:off x="5483206" y="3917481"/>
            <a:ext cx="741846" cy="480409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Google Shape;529;p18"/>
          <p:cNvSpPr/>
          <p:nvPr/>
        </p:nvSpPr>
        <p:spPr bwMode="auto">
          <a:xfrm>
            <a:off x="8298405" y="201454"/>
            <a:ext cx="2126187" cy="746419"/>
          </a:xfrm>
          <a:prstGeom prst="rect">
            <a:avLst/>
          </a:prstGeom>
          <a:solidFill>
            <a:srgbClr val="47A1E5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buClr>
                <a:srgbClr val="000000"/>
              </a:buClr>
              <a:defRPr/>
            </a:pP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Google Shape;531;p18"/>
          <p:cNvSpPr txBox="1"/>
          <p:nvPr/>
        </p:nvSpPr>
        <p:spPr bwMode="auto">
          <a:xfrm>
            <a:off x="8338217" y="462467"/>
            <a:ext cx="2146358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b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ПОДГОТОВИТЕЛЬНЫЙ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Google Shape;532;p18"/>
          <p:cNvSpPr/>
          <p:nvPr/>
        </p:nvSpPr>
        <p:spPr bwMode="auto">
          <a:xfrm rot="-2708147">
            <a:off x="9122253" y="568248"/>
            <a:ext cx="498662" cy="452433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close/>
              </a:path>
            </a:pathLst>
          </a:custGeom>
          <a:solidFill>
            <a:srgbClr val="47A1E5"/>
          </a:solidFill>
          <a:ln>
            <a:noFill/>
          </a:ln>
        </p:spPr>
      </p:sp>
      <p:sp>
        <p:nvSpPr>
          <p:cNvPr id="22" name="Google Shape;557;p18"/>
          <p:cNvSpPr/>
          <p:nvPr/>
        </p:nvSpPr>
        <p:spPr bwMode="auto">
          <a:xfrm>
            <a:off x="9201832" y="714065"/>
            <a:ext cx="312865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Заголовок 1"/>
          <p:cNvSpPr txBox="1"/>
          <p:nvPr/>
        </p:nvSpPr>
        <p:spPr bwMode="auto">
          <a:xfrm>
            <a:off x="1444006" y="317471"/>
            <a:ext cx="7725102" cy="664323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Реестр опасностей соответствует ЕТН</a:t>
            </a:r>
            <a:endParaRPr/>
          </a:p>
          <a:p>
            <a:pPr defTabSz="914283">
              <a:defRPr/>
            </a:pPr>
            <a:endParaRPr lang="ru-RU" sz="1100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1451686" y="1321649"/>
            <a:ext cx="7583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latin typeface="Arial Black"/>
              </a:rPr>
              <a:t>или наличие документа по сопоставлению опасностей  </a:t>
            </a:r>
            <a:endParaRPr lang="ru-RU" sz="16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8" name="Google Shape;1618;p78"/>
          <p:cNvSpPr txBox="1"/>
          <p:nvPr/>
        </p:nvSpPr>
        <p:spPr bwMode="auto">
          <a:xfrm>
            <a:off x="6062043" y="2344122"/>
            <a:ext cx="5401326" cy="50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defTabSz="914309">
              <a:lnSpc>
                <a:spcPct val="50000"/>
              </a:lnSpc>
              <a:buClr>
                <a:srgbClr val="000000"/>
              </a:buClr>
              <a:defRPr/>
            </a:pPr>
            <a:endParaRPr sz="1800" b="1"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defTabSz="914309">
              <a:lnSpc>
                <a:spcPct val="50000"/>
              </a:lnSpc>
              <a:buClr>
                <a:srgbClr val="000000"/>
              </a:buClr>
              <a:defRPr/>
            </a:pPr>
            <a:endParaRPr sz="1800" b="1"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defTabSz="914309">
              <a:lnSpc>
                <a:spcPct val="50000"/>
              </a:lnSpc>
              <a:buClr>
                <a:srgbClr val="000000"/>
              </a:buClr>
              <a:defRPr/>
            </a:pPr>
            <a:r>
              <a:rPr lang="ru-RU" sz="1800" b="1">
                <a:solidFill>
                  <a:srgbClr val="002060"/>
                </a:solidFill>
                <a:latin typeface="Arial"/>
                <a:ea typeface="Arial"/>
                <a:cs typeface="Arial"/>
              </a:rPr>
              <a:t>ЗАЧЕМ ПРОВОДИТЬ ОПРОС РАБОТНИКОВ?</a:t>
            </a:r>
            <a:endParaRPr sz="1800" b="1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619" name="Google Shape;1619;p78"/>
          <p:cNvPicPr/>
          <p:nvPr/>
        </p:nvPicPr>
        <p:blipFill>
          <a:blip r:embed="rId2" cstate="print">
            <a:alphaModFix/>
          </a:blip>
          <a:stretch/>
        </p:blipFill>
        <p:spPr bwMode="auto">
          <a:xfrm>
            <a:off x="446623" y="2328194"/>
            <a:ext cx="5216368" cy="400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78"/>
          <p:cNvSpPr txBox="1"/>
          <p:nvPr/>
        </p:nvSpPr>
        <p:spPr bwMode="auto">
          <a:xfrm>
            <a:off x="6062043" y="3213589"/>
            <a:ext cx="5909324" cy="273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defTabSz="914309">
              <a:buClr>
                <a:srgbClr val="000000"/>
              </a:buClr>
              <a:defRPr/>
            </a:pPr>
            <a:r>
              <a:rPr lang="ru-RU" sz="16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Только сам работник лучше знает все опасности на РМ </a:t>
            </a:r>
            <a:endParaRPr sz="1400">
              <a:solidFill>
                <a:srgbClr val="000000"/>
              </a:solidFill>
              <a:latin typeface="Arial"/>
              <a:cs typeface="Arial"/>
            </a:endParaRPr>
          </a:p>
          <a:p>
            <a:pPr defTabSz="914309">
              <a:buClr>
                <a:srgbClr val="000000"/>
              </a:buClr>
              <a:defRPr/>
            </a:pPr>
            <a:endParaRPr sz="1600"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defTabSz="914309">
              <a:buClr>
                <a:srgbClr val="000000"/>
              </a:buClr>
              <a:defRPr/>
            </a:pPr>
            <a:endParaRPr sz="700" b="1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defTabSz="914309">
              <a:buClr>
                <a:srgbClr val="000000"/>
              </a:buClr>
              <a:defRPr/>
            </a:pPr>
            <a:endParaRPr sz="700" b="1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defTabSz="914309">
              <a:buClr>
                <a:srgbClr val="000000"/>
              </a:buClr>
              <a:defRPr/>
            </a:pPr>
            <a:endParaRPr sz="700" b="1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21" indent="-285721" defTabSz="914309">
              <a:buClr>
                <a:srgbClr val="002060"/>
              </a:buClr>
              <a:buSzPts val="1800"/>
              <a:buFont typeface="Arial"/>
              <a:buChar char="•"/>
              <a:defRPr/>
            </a:pPr>
            <a:r>
              <a:rPr lang="ru-RU" sz="1600">
                <a:solidFill>
                  <a:srgbClr val="002060"/>
                </a:solidFill>
                <a:latin typeface="Arial"/>
                <a:ea typeface="Arial"/>
                <a:cs typeface="Arial"/>
              </a:rPr>
              <a:t>Учёт мнения работника при оценке профрисков</a:t>
            </a:r>
            <a:endParaRPr sz="1600"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285721" indent="-285721" defTabSz="914309">
              <a:buClr>
                <a:srgbClr val="002060"/>
              </a:buClr>
              <a:buSzPts val="1800"/>
              <a:buFont typeface="Arial"/>
              <a:buChar char="•"/>
              <a:defRPr/>
            </a:pPr>
            <a:r>
              <a:rPr lang="ru-RU" sz="1600">
                <a:solidFill>
                  <a:srgbClr val="002060"/>
                </a:solidFill>
                <a:latin typeface="Arial"/>
                <a:ea typeface="Arial"/>
                <a:cs typeface="Arial"/>
              </a:rPr>
              <a:t>Уточнение объектов пребывания, источников опасностей и мер управления на его РМ</a:t>
            </a:r>
            <a:endParaRPr sz="1400">
              <a:solidFill>
                <a:srgbClr val="000000"/>
              </a:solidFill>
              <a:latin typeface="Arial"/>
              <a:cs typeface="Arial"/>
            </a:endParaRPr>
          </a:p>
          <a:p>
            <a:pPr marL="285721" indent="-285721" defTabSz="914309">
              <a:buClr>
                <a:srgbClr val="002060"/>
              </a:buClr>
              <a:buSzPts val="1800"/>
              <a:buFont typeface="Arial"/>
              <a:buChar char="•"/>
              <a:defRPr/>
            </a:pPr>
            <a:r>
              <a:rPr lang="ru-RU" sz="1600">
                <a:solidFill>
                  <a:srgbClr val="002060"/>
                </a:solidFill>
                <a:latin typeface="Arial"/>
                <a:ea typeface="Arial"/>
                <a:cs typeface="Arial"/>
              </a:rPr>
              <a:t>Уточнение нештатных и аварийных ситуаций на РМ</a:t>
            </a:r>
            <a:endParaRPr sz="1400">
              <a:solidFill>
                <a:srgbClr val="000000"/>
              </a:solidFill>
              <a:latin typeface="Arial"/>
              <a:cs typeface="Arial"/>
            </a:endParaRPr>
          </a:p>
          <a:p>
            <a:pPr marL="285721" indent="-285721" defTabSz="914309">
              <a:buClr>
                <a:srgbClr val="002060"/>
              </a:buClr>
              <a:buSzPts val="1800"/>
              <a:buFont typeface="Arial"/>
              <a:buChar char="•"/>
              <a:defRPr/>
            </a:pPr>
            <a:r>
              <a:rPr lang="ru-RU" sz="1600">
                <a:solidFill>
                  <a:srgbClr val="002060"/>
                </a:solidFill>
                <a:latin typeface="Arial"/>
                <a:ea typeface="Arial"/>
                <a:cs typeface="Arial"/>
              </a:rPr>
              <a:t>Сбор предложений по снижению уровней профрисков </a:t>
            </a:r>
            <a:endParaRPr sz="1400">
              <a:solidFill>
                <a:srgbClr val="000000"/>
              </a:solidFill>
              <a:latin typeface="Arial"/>
              <a:cs typeface="Arial"/>
            </a:endParaRPr>
          </a:p>
          <a:p>
            <a:pPr marL="285721" indent="-171433" defTabSz="914309">
              <a:buClr>
                <a:srgbClr val="002060"/>
              </a:buClr>
              <a:buSzPts val="1800"/>
              <a:defRPr/>
            </a:pPr>
            <a:endParaRPr sz="1600"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285721" indent="-171433" defTabSz="914309">
              <a:buClr>
                <a:srgbClr val="002060"/>
              </a:buClr>
              <a:buSzPts val="1800"/>
              <a:defRPr/>
            </a:pPr>
            <a:endParaRPr sz="1600"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285721" indent="-171433" defTabSz="914309">
              <a:buClr>
                <a:srgbClr val="002060"/>
              </a:buClr>
              <a:buSzPts val="1800"/>
              <a:defRPr/>
            </a:pPr>
            <a:endParaRPr sz="70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Заголовок 1"/>
          <p:cNvSpPr txBox="1"/>
          <p:nvPr/>
        </p:nvSpPr>
        <p:spPr bwMode="auto">
          <a:xfrm>
            <a:off x="1538156" y="589190"/>
            <a:ext cx="6558933" cy="664323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Привлекать к ОПР работников</a:t>
            </a:r>
            <a:endParaRPr/>
          </a:p>
          <a:p>
            <a:pPr defTabSz="914283">
              <a:defRPr/>
            </a:pPr>
            <a:endParaRPr lang="ru-RU" sz="1100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20006" y="0"/>
            <a:ext cx="193360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800" b="1">
                <a:solidFill>
                  <a:srgbClr val="002060"/>
                </a:solidFill>
                <a:latin typeface="Arial Black"/>
              </a:rPr>
              <a:t>2</a:t>
            </a:r>
            <a:endParaRPr/>
          </a:p>
        </p:txBody>
      </p:sp>
      <p:sp>
        <p:nvSpPr>
          <p:cNvPr id="12" name="Google Shape;527;p18"/>
          <p:cNvSpPr/>
          <p:nvPr/>
        </p:nvSpPr>
        <p:spPr bwMode="auto">
          <a:xfrm>
            <a:off x="8375418" y="182879"/>
            <a:ext cx="2126188" cy="762349"/>
          </a:xfrm>
          <a:prstGeom prst="rect">
            <a:avLst/>
          </a:prstGeom>
          <a:solidFill>
            <a:srgbClr val="1D83D5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buClr>
                <a:srgbClr val="000000"/>
              </a:buClr>
              <a:defRPr/>
            </a:pP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Google Shape;533;p18"/>
          <p:cNvSpPr txBox="1"/>
          <p:nvPr/>
        </p:nvSpPr>
        <p:spPr bwMode="auto">
          <a:xfrm>
            <a:off x="8672025" y="394530"/>
            <a:ext cx="14912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b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ВЫЯВЛЕНИЕ ОПАСНОСТЕЙ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Google Shape;534;p18"/>
          <p:cNvSpPr/>
          <p:nvPr/>
        </p:nvSpPr>
        <p:spPr bwMode="auto">
          <a:xfrm rot="-2700000">
            <a:off x="9184318" y="600099"/>
            <a:ext cx="453158" cy="497865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close/>
              </a:path>
            </a:pathLst>
          </a:custGeom>
          <a:solidFill>
            <a:srgbClr val="1D83D5"/>
          </a:solidFill>
          <a:ln>
            <a:noFill/>
          </a:ln>
        </p:spPr>
      </p:sp>
      <p:sp>
        <p:nvSpPr>
          <p:cNvPr id="15" name="Google Shape;558;p18"/>
          <p:cNvSpPr/>
          <p:nvPr/>
        </p:nvSpPr>
        <p:spPr bwMode="auto">
          <a:xfrm>
            <a:off x="9261203" y="777322"/>
            <a:ext cx="312865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2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 rot="5400000">
            <a:off x="452828" y="1462012"/>
            <a:ext cx="4944748" cy="5850407"/>
          </a:xfrm>
          <a:prstGeom prst="rect">
            <a:avLst/>
          </a:prstGeom>
          <a:solidFill>
            <a:srgbClr val="157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850405" y="1924672"/>
            <a:ext cx="6340006" cy="49349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 rot="5400000">
            <a:off x="6558383" y="1212300"/>
            <a:ext cx="4934918" cy="6340006"/>
          </a:xfrm>
          <a:prstGeom prst="rect">
            <a:avLst/>
          </a:prstGeom>
          <a:solidFill>
            <a:srgbClr val="157CD9">
              <a:alpha val="0"/>
            </a:srgb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2" name="Заголовок 1"/>
          <p:cNvSpPr txBox="1"/>
          <p:nvPr/>
        </p:nvSpPr>
        <p:spPr bwMode="auto">
          <a:xfrm>
            <a:off x="1538156" y="589190"/>
            <a:ext cx="6558933" cy="664323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Привлекать к ОПР работников</a:t>
            </a:r>
            <a:endParaRPr/>
          </a:p>
          <a:p>
            <a:pPr defTabSz="914283">
              <a:defRPr/>
            </a:pPr>
            <a:endParaRPr lang="ru-RU" sz="1100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20006" y="0"/>
            <a:ext cx="193360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800" b="1">
                <a:solidFill>
                  <a:srgbClr val="002060"/>
                </a:solidFill>
                <a:latin typeface="Arial Black"/>
              </a:rPr>
              <a:t>2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390331" y="1925093"/>
            <a:ext cx="5850405" cy="592470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>
                <a:solidFill>
                  <a:srgbClr val="FFFFFF"/>
                </a:solidFill>
              </a:rPr>
              <a:t>Опрос работника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6095206" y="1919756"/>
            <a:ext cx="5508001" cy="592470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/>
              <a:t>Выявленная потребность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09606" y="3094697"/>
            <a:ext cx="3794400" cy="9792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  <a:defRPr/>
            </a:pPr>
            <a:r>
              <a:rPr lang="ru-RU" b="1">
                <a:solidFill>
                  <a:srgbClr val="002060"/>
                </a:solidFill>
              </a:rPr>
              <a:t>В каких позах проводятся работы?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ru-RU" b="1">
                <a:solidFill>
                  <a:srgbClr val="002060"/>
                </a:solidFill>
              </a:rPr>
              <a:t>Сколько по времени проводится?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09606" y="4901744"/>
            <a:ext cx="3794400" cy="9792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- Есть ли необходимость вести переговоры?</a:t>
            </a:r>
            <a:endParaRPr/>
          </a:p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- Применяется ли рация?</a:t>
            </a:r>
            <a:endParaRPr/>
          </a:p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- Есть ли необходимость слышать окружающие звуки и не быть в изоляции?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7605" y="3094697"/>
            <a:ext cx="581999" cy="979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>
                <a:solidFill>
                  <a:srgbClr val="FFC000"/>
                </a:solidFill>
              </a:rPr>
              <a:t>?</a:t>
            </a:r>
            <a:endParaRPr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30258" y="4896978"/>
            <a:ext cx="579345" cy="979200"/>
          </a:xfrm>
          <a:prstGeom prst="rect">
            <a:avLst/>
          </a:prstGeom>
          <a:solidFill>
            <a:srgbClr val="002060"/>
          </a:solidFill>
          <a:ln>
            <a:solidFill>
              <a:srgbClr val="18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>
                <a:solidFill>
                  <a:srgbClr val="FFC000"/>
                </a:solidFill>
              </a:rPr>
              <a:t>?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5109003" y="3094697"/>
            <a:ext cx="3067001" cy="979200"/>
          </a:xfrm>
          <a:prstGeom prst="rect">
            <a:avLst/>
          </a:prstGeom>
          <a:solidFill>
            <a:srgbClr val="F1F2F5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  <a:defRPr/>
            </a:pPr>
            <a:r>
              <a:rPr lang="ru-RU" b="1">
                <a:solidFill>
                  <a:srgbClr val="002060"/>
                </a:solidFill>
              </a:rPr>
              <a:t> На коленях</a:t>
            </a:r>
            <a:endParaRPr/>
          </a:p>
          <a:p>
            <a:pPr marL="171450" indent="-171450">
              <a:buFontTx/>
              <a:buChar char="-"/>
              <a:defRPr/>
            </a:pPr>
            <a:endParaRPr lang="ru-RU" b="1">
              <a:solidFill>
                <a:srgbClr val="002060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ru-RU" b="1">
                <a:solidFill>
                  <a:srgbClr val="002060"/>
                </a:solidFill>
              </a:rPr>
              <a:t> 3 часа в день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5109002" y="4901744"/>
            <a:ext cx="3067004" cy="979200"/>
          </a:xfrm>
          <a:prstGeom prst="rect">
            <a:avLst/>
          </a:prstGeom>
          <a:solidFill>
            <a:srgbClr val="F1F2F5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  <a:defRPr/>
            </a:pPr>
            <a:r>
              <a:rPr lang="ru-RU" b="1">
                <a:solidFill>
                  <a:srgbClr val="002060"/>
                </a:solidFill>
              </a:rPr>
              <a:t> Да (связь с диспетчером)</a:t>
            </a:r>
            <a:endParaRPr/>
          </a:p>
          <a:p>
            <a:pPr marL="177800" indent="-171450">
              <a:buFontTx/>
              <a:buChar char="-"/>
              <a:defRPr/>
            </a:pPr>
            <a:r>
              <a:rPr lang="ru-RU" b="1">
                <a:solidFill>
                  <a:srgbClr val="002060"/>
                </a:solidFill>
              </a:rPr>
              <a:t> Применяется, но чаще использует коммуникатор (телефон)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ru-RU" b="1">
                <a:solidFill>
                  <a:srgbClr val="002060"/>
                </a:solidFill>
              </a:rPr>
              <a:t> Да, для контроля производственного процесса</a:t>
            </a:r>
            <a:endParaRPr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4531402" y="3094697"/>
            <a:ext cx="581999" cy="979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>
                <a:solidFill>
                  <a:srgbClr val="FFC000"/>
                </a:solidFill>
              </a:rPr>
              <a:t>!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4529852" y="4896978"/>
            <a:ext cx="581999" cy="979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>
                <a:solidFill>
                  <a:srgbClr val="FFC000"/>
                </a:solidFill>
              </a:rPr>
              <a:t>!</a:t>
            </a:r>
            <a:endParaRPr/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8658602" y="2916266"/>
            <a:ext cx="2831133" cy="1370328"/>
            <a:chOff x="6096000" y="2611120"/>
            <a:chExt cx="4236720" cy="2031619"/>
          </a:xfrm>
        </p:grpSpPr>
        <p:sp>
          <p:nvSpPr>
            <p:cNvPr id="26" name="Скругленный прямоугольник 47"/>
            <p:cNvSpPr/>
            <p:nvPr/>
          </p:nvSpPr>
          <p:spPr bwMode="auto">
            <a:xfrm>
              <a:off x="6096000" y="2611120"/>
              <a:ext cx="4236720" cy="2031619"/>
            </a:xfrm>
            <a:prstGeom prst="roundRect">
              <a:avLst>
                <a:gd name="adj" fmla="val 8163"/>
              </a:avLst>
            </a:prstGeom>
            <a:solidFill>
              <a:srgbClr val="F1F2F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6958" t="66074" r="26837" b="17521"/>
            <a:stretch/>
          </p:blipFill>
          <p:spPr bwMode="auto">
            <a:xfrm>
              <a:off x="8373261" y="2734122"/>
              <a:ext cx="1803375" cy="1778497"/>
            </a:xfrm>
            <a:prstGeom prst="rect">
              <a:avLst/>
            </a:prstGeom>
            <a:noFill/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/>
          </p:blipFill>
          <p:spPr bwMode="auto">
            <a:xfrm>
              <a:off x="6191207" y="2764125"/>
              <a:ext cx="1724032" cy="1752908"/>
            </a:xfrm>
            <a:prstGeom prst="rect">
              <a:avLst/>
            </a:prstGeom>
            <a:noFill/>
          </p:spPr>
        </p:pic>
      </p:grpSp>
      <p:sp>
        <p:nvSpPr>
          <p:cNvPr id="31" name="Скругленный прямоугольник 47"/>
          <p:cNvSpPr/>
          <p:nvPr/>
        </p:nvSpPr>
        <p:spPr bwMode="auto">
          <a:xfrm>
            <a:off x="8658602" y="4810017"/>
            <a:ext cx="2831133" cy="1190177"/>
          </a:xfrm>
          <a:prstGeom prst="roundRect">
            <a:avLst>
              <a:gd name="adj" fmla="val 8163"/>
            </a:avLst>
          </a:prstGeom>
          <a:solidFill>
            <a:srgbClr val="F1F2F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 bwMode="auto">
          <a:xfrm rot="5400000">
            <a:off x="7925604" y="3345101"/>
            <a:ext cx="979197" cy="478398"/>
          </a:xfrm>
          <a:prstGeom prst="triangle">
            <a:avLst>
              <a:gd name="adj" fmla="val 50000"/>
            </a:avLst>
          </a:prstGeom>
          <a:solidFill>
            <a:srgbClr val="F1F2F5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 bwMode="auto">
          <a:xfrm rot="5400000">
            <a:off x="7925602" y="5156912"/>
            <a:ext cx="979197" cy="478402"/>
          </a:xfrm>
          <a:prstGeom prst="triangle">
            <a:avLst>
              <a:gd name="adj" fmla="val 50000"/>
            </a:avLst>
          </a:prstGeom>
          <a:solidFill>
            <a:srgbClr val="F1F2F5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5130928" y="3339498"/>
            <a:ext cx="244800" cy="12240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5130928" y="3715461"/>
            <a:ext cx="244800" cy="12240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5137697" y="4977435"/>
            <a:ext cx="244800" cy="12240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5137697" y="5168527"/>
            <a:ext cx="244800" cy="12240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5137697" y="5524735"/>
            <a:ext cx="244800" cy="12240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4" name="Picture 2" descr="Наушники 3M™ PELTOR™ Optime™ I со стандартным оголовьем"/>
          <p:cNvPicPr>
            <a:picLocks noChangeAspect="1" noChangeArrowheads="1"/>
          </p:cNvPicPr>
          <p:nvPr/>
        </p:nvPicPr>
        <p:blipFill>
          <a:blip r:embed="rId4" cstate="print"/>
          <a:srcRect l="18869" t="25304" r="17080" b="26000"/>
          <a:stretch/>
        </p:blipFill>
        <p:spPr bwMode="auto">
          <a:xfrm>
            <a:off x="8753676" y="4896978"/>
            <a:ext cx="1069454" cy="1062826"/>
          </a:xfrm>
          <a:prstGeom prst="rect">
            <a:avLst/>
          </a:prstGeom>
          <a:noFill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10180352" y="4912215"/>
            <a:ext cx="1212662" cy="1014376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 bwMode="auto">
          <a:xfrm>
            <a:off x="9907780" y="3368521"/>
            <a:ext cx="242446" cy="588638"/>
          </a:xfrm>
          <a:prstGeom prst="rect">
            <a:avLst/>
          </a:prstGeom>
          <a:solidFill>
            <a:srgbClr val="F1F2F5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srgbClr val="002060"/>
                </a:solidFill>
                <a:latin typeface="Arial Black"/>
                <a:ea typeface="Arial"/>
                <a:cs typeface="Arial"/>
              </a:rPr>
              <a:t>V</a:t>
            </a:r>
            <a:endParaRPr lang="ru-RU" sz="2000" b="1">
              <a:solidFill>
                <a:srgbClr val="002060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51" name="Прямоугольник 50"/>
          <p:cNvSpPr/>
          <p:nvPr/>
        </p:nvSpPr>
        <p:spPr bwMode="auto">
          <a:xfrm>
            <a:off x="9918204" y="5159071"/>
            <a:ext cx="242446" cy="588638"/>
          </a:xfrm>
          <a:prstGeom prst="rect">
            <a:avLst/>
          </a:prstGeom>
          <a:solidFill>
            <a:srgbClr val="F1F2F5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srgbClr val="002060"/>
                </a:solidFill>
                <a:latin typeface="Arial Black"/>
              </a:rPr>
              <a:t>V</a:t>
            </a:r>
            <a:endParaRPr lang="ru-RU" sz="2000" b="1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34" name="Google Shape;527;p18"/>
          <p:cNvSpPr/>
          <p:nvPr/>
        </p:nvSpPr>
        <p:spPr bwMode="auto">
          <a:xfrm>
            <a:off x="8375418" y="182879"/>
            <a:ext cx="2126188" cy="762349"/>
          </a:xfrm>
          <a:prstGeom prst="rect">
            <a:avLst/>
          </a:prstGeom>
          <a:solidFill>
            <a:srgbClr val="1D83D5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buClr>
                <a:srgbClr val="000000"/>
              </a:buClr>
              <a:defRPr/>
            </a:pP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Google Shape;533;p18"/>
          <p:cNvSpPr txBox="1"/>
          <p:nvPr/>
        </p:nvSpPr>
        <p:spPr bwMode="auto">
          <a:xfrm>
            <a:off x="8672025" y="394530"/>
            <a:ext cx="14912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b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ВЫЯВЛЕНИЕ ОПАСНОСТЕЙ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8" name="Google Shape;534;p18"/>
          <p:cNvSpPr/>
          <p:nvPr/>
        </p:nvSpPr>
        <p:spPr bwMode="auto">
          <a:xfrm rot="-2700000">
            <a:off x="9184318" y="600099"/>
            <a:ext cx="453158" cy="497865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close/>
              </a:path>
            </a:pathLst>
          </a:custGeom>
          <a:solidFill>
            <a:srgbClr val="1D83D5"/>
          </a:solidFill>
          <a:ln>
            <a:noFill/>
          </a:ln>
        </p:spPr>
      </p:sp>
      <p:sp>
        <p:nvSpPr>
          <p:cNvPr id="39" name="Google Shape;558;p18"/>
          <p:cNvSpPr/>
          <p:nvPr/>
        </p:nvSpPr>
        <p:spPr bwMode="auto">
          <a:xfrm>
            <a:off x="9261203" y="777322"/>
            <a:ext cx="312865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2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/>
          <p:nvPr/>
        </p:nvSpPr>
        <p:spPr bwMode="auto">
          <a:xfrm>
            <a:off x="1566406" y="614594"/>
            <a:ext cx="7588800" cy="664323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Прописать корректные существующие меры: СИЗ</a:t>
            </a:r>
            <a:endParaRPr/>
          </a:p>
          <a:p>
            <a:pPr defTabSz="914283">
              <a:defRPr/>
            </a:pPr>
            <a:endParaRPr lang="ru-RU" sz="1100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20006" y="-22384"/>
            <a:ext cx="193360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800" b="1">
                <a:solidFill>
                  <a:srgbClr val="002060"/>
                </a:solidFill>
                <a:latin typeface="Arial Black"/>
              </a:rPr>
              <a:t>3</a:t>
            </a:r>
            <a:endParaRPr/>
          </a:p>
        </p:txBody>
      </p:sp>
      <p:sp>
        <p:nvSpPr>
          <p:cNvPr id="7" name="Google Shape;528;p18"/>
          <p:cNvSpPr/>
          <p:nvPr/>
        </p:nvSpPr>
        <p:spPr bwMode="auto">
          <a:xfrm>
            <a:off x="8353778" y="124994"/>
            <a:ext cx="2126189" cy="7623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buClr>
                <a:srgbClr val="000000"/>
              </a:buClr>
              <a:defRPr/>
            </a:pP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Google Shape;535;p18"/>
          <p:cNvSpPr txBox="1"/>
          <p:nvPr/>
        </p:nvSpPr>
        <p:spPr bwMode="auto">
          <a:xfrm>
            <a:off x="8448112" y="339085"/>
            <a:ext cx="19626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b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ОЦЕНКА УРОВНЕЙ ПРОФРИСКОВ 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Google Shape;536;p18"/>
          <p:cNvSpPr/>
          <p:nvPr/>
        </p:nvSpPr>
        <p:spPr bwMode="auto">
          <a:xfrm rot="-2700000">
            <a:off x="9162679" y="578520"/>
            <a:ext cx="453158" cy="497865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</p:sp>
      <p:sp>
        <p:nvSpPr>
          <p:cNvPr id="11" name="Google Shape;559;p18"/>
          <p:cNvSpPr/>
          <p:nvPr/>
        </p:nvSpPr>
        <p:spPr bwMode="auto">
          <a:xfrm>
            <a:off x="9249758" y="768460"/>
            <a:ext cx="312865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655933" y="2263969"/>
            <a:ext cx="10580073" cy="32731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auto">
          <a:xfrm>
            <a:off x="9213964" y="3894008"/>
            <a:ext cx="2022901" cy="16165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rcRect l="23687" t="51544" r="24994" b="5346"/>
          <a:stretch/>
        </p:blipFill>
        <p:spPr bwMode="auto">
          <a:xfrm>
            <a:off x="11287613" y="4540568"/>
            <a:ext cx="493733" cy="4147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/>
          <p:nvPr/>
        </p:nvSpPr>
        <p:spPr bwMode="auto">
          <a:xfrm>
            <a:off x="1566406" y="614594"/>
            <a:ext cx="7588800" cy="664323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Прописать корректные существующие меры: СИЗ</a:t>
            </a:r>
            <a:endParaRPr/>
          </a:p>
          <a:p>
            <a:pPr defTabSz="914283">
              <a:defRPr/>
            </a:pPr>
            <a:endParaRPr lang="ru-RU" sz="1100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20006" y="-22384"/>
            <a:ext cx="193360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800" b="1">
                <a:solidFill>
                  <a:srgbClr val="002060"/>
                </a:solidFill>
                <a:latin typeface="Arial Black"/>
              </a:rPr>
              <a:t>3</a:t>
            </a:r>
            <a:endParaRPr/>
          </a:p>
        </p:txBody>
      </p:sp>
      <p:sp>
        <p:nvSpPr>
          <p:cNvPr id="7" name="Google Shape;528;p18"/>
          <p:cNvSpPr/>
          <p:nvPr/>
        </p:nvSpPr>
        <p:spPr bwMode="auto">
          <a:xfrm>
            <a:off x="8353778" y="124994"/>
            <a:ext cx="2126189" cy="7623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buClr>
                <a:srgbClr val="000000"/>
              </a:buClr>
              <a:defRPr/>
            </a:pP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Google Shape;535;p18"/>
          <p:cNvSpPr txBox="1"/>
          <p:nvPr/>
        </p:nvSpPr>
        <p:spPr bwMode="auto">
          <a:xfrm>
            <a:off x="8448112" y="339085"/>
            <a:ext cx="19626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b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ОЦЕНКА УРОВНЕЙ ПРОФРИСКОВ 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Google Shape;536;p18"/>
          <p:cNvSpPr/>
          <p:nvPr/>
        </p:nvSpPr>
        <p:spPr bwMode="auto">
          <a:xfrm rot="-2700000">
            <a:off x="9162679" y="578520"/>
            <a:ext cx="453158" cy="497865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</p:sp>
      <p:sp>
        <p:nvSpPr>
          <p:cNvPr id="11" name="Google Shape;559;p18"/>
          <p:cNvSpPr/>
          <p:nvPr/>
        </p:nvSpPr>
        <p:spPr bwMode="auto">
          <a:xfrm>
            <a:off x="9249758" y="768460"/>
            <a:ext cx="312865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112595" y="3881817"/>
            <a:ext cx="2001011" cy="15951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rcRect l="24047" r="16420" b="50509"/>
          <a:stretch/>
        </p:blipFill>
        <p:spPr bwMode="auto">
          <a:xfrm>
            <a:off x="11146488" y="4425003"/>
            <a:ext cx="612000" cy="5087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823788" y="3861963"/>
            <a:ext cx="9669141" cy="19303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8787655" y="3891195"/>
            <a:ext cx="1705274" cy="190110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r="36"/>
          <a:stretch/>
        </p:blipFill>
        <p:spPr bwMode="auto">
          <a:xfrm>
            <a:off x="827280" y="2206237"/>
            <a:ext cx="9665650" cy="16757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Заголовок 1"/>
          <p:cNvSpPr txBox="1"/>
          <p:nvPr/>
        </p:nvSpPr>
        <p:spPr bwMode="auto">
          <a:xfrm>
            <a:off x="1633932" y="250301"/>
            <a:ext cx="6976800" cy="664323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Прописать меры управления профрисками: СИЗ</a:t>
            </a:r>
            <a:endParaRPr/>
          </a:p>
          <a:p>
            <a:pPr defTabSz="914283">
              <a:defRPr/>
            </a:pPr>
            <a:endParaRPr lang="ru-RU" sz="1100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20006" y="-22384"/>
            <a:ext cx="193360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800" b="1">
                <a:solidFill>
                  <a:srgbClr val="002060"/>
                </a:solidFill>
                <a:latin typeface="Arial Black"/>
              </a:rPr>
              <a:t>4</a:t>
            </a:r>
            <a:endParaRPr/>
          </a:p>
        </p:txBody>
      </p:sp>
      <p:sp>
        <p:nvSpPr>
          <p:cNvPr id="9" name="Google Shape;528;p18"/>
          <p:cNvSpPr/>
          <p:nvPr/>
        </p:nvSpPr>
        <p:spPr bwMode="auto">
          <a:xfrm>
            <a:off x="8371822" y="201288"/>
            <a:ext cx="2126189" cy="762351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buClr>
                <a:srgbClr val="000000"/>
              </a:buClr>
              <a:defRPr/>
            </a:pP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Google Shape;535;p18"/>
          <p:cNvSpPr txBox="1"/>
          <p:nvPr/>
        </p:nvSpPr>
        <p:spPr bwMode="auto">
          <a:xfrm>
            <a:off x="8466156" y="415378"/>
            <a:ext cx="19626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b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РАЗРАБОТКА МЕР УПРАВЛЕНИЯ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Google Shape;536;p18"/>
          <p:cNvSpPr/>
          <p:nvPr/>
        </p:nvSpPr>
        <p:spPr bwMode="auto">
          <a:xfrm rot="-2700000">
            <a:off x="9180723" y="654814"/>
            <a:ext cx="453158" cy="497865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close/>
              </a:path>
            </a:pathLst>
          </a:custGeom>
          <a:solidFill>
            <a:srgbClr val="0060A8"/>
          </a:solidFill>
          <a:ln>
            <a:noFill/>
          </a:ln>
        </p:spPr>
      </p:sp>
      <p:sp>
        <p:nvSpPr>
          <p:cNvPr id="15" name="Google Shape;559;p18"/>
          <p:cNvSpPr/>
          <p:nvPr/>
        </p:nvSpPr>
        <p:spPr bwMode="auto">
          <a:xfrm>
            <a:off x="9267801" y="844754"/>
            <a:ext cx="312865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4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rcRect l="23687" t="51544" r="24994" b="5346"/>
          <a:stretch/>
        </p:blipFill>
        <p:spPr bwMode="auto">
          <a:xfrm>
            <a:off x="10624006" y="4619762"/>
            <a:ext cx="493733" cy="4147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827278" y="3882031"/>
            <a:ext cx="9669141" cy="23697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8841759" y="5557825"/>
            <a:ext cx="1587031" cy="6861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827279" y="2206237"/>
            <a:ext cx="9669141" cy="16757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Заголовок 1"/>
          <p:cNvSpPr txBox="1"/>
          <p:nvPr/>
        </p:nvSpPr>
        <p:spPr bwMode="auto">
          <a:xfrm>
            <a:off x="1633932" y="250301"/>
            <a:ext cx="6976800" cy="664323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Прописать меры управления профрисками: СИЗ</a:t>
            </a:r>
            <a:endParaRPr/>
          </a:p>
          <a:p>
            <a:pPr defTabSz="914283">
              <a:defRPr/>
            </a:pPr>
            <a:endParaRPr lang="ru-RU" sz="1100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20006" y="-22384"/>
            <a:ext cx="193360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800" b="1">
                <a:solidFill>
                  <a:srgbClr val="002060"/>
                </a:solidFill>
                <a:latin typeface="Arial Black"/>
              </a:rPr>
              <a:t>4</a:t>
            </a:r>
            <a:endParaRPr/>
          </a:p>
        </p:txBody>
      </p:sp>
      <p:sp>
        <p:nvSpPr>
          <p:cNvPr id="9" name="Google Shape;528;p18"/>
          <p:cNvSpPr/>
          <p:nvPr/>
        </p:nvSpPr>
        <p:spPr bwMode="auto">
          <a:xfrm>
            <a:off x="8371822" y="201288"/>
            <a:ext cx="2126189" cy="762351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buClr>
                <a:srgbClr val="000000"/>
              </a:buClr>
              <a:defRPr/>
            </a:pPr>
            <a:endParaRPr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Google Shape;535;p18"/>
          <p:cNvSpPr txBox="1"/>
          <p:nvPr/>
        </p:nvSpPr>
        <p:spPr bwMode="auto">
          <a:xfrm>
            <a:off x="8466156" y="415378"/>
            <a:ext cx="19626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b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РАЗРАБОТКА МЕР УПРАВЛЕНИЯ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Google Shape;536;p18"/>
          <p:cNvSpPr/>
          <p:nvPr/>
        </p:nvSpPr>
        <p:spPr bwMode="auto">
          <a:xfrm rot="-2700000">
            <a:off x="9180723" y="654814"/>
            <a:ext cx="453158" cy="497865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close/>
              </a:path>
            </a:pathLst>
          </a:custGeom>
          <a:solidFill>
            <a:srgbClr val="0060A8"/>
          </a:solidFill>
          <a:ln>
            <a:noFill/>
          </a:ln>
        </p:spPr>
      </p:sp>
      <p:sp>
        <p:nvSpPr>
          <p:cNvPr id="15" name="Google Shape;559;p18"/>
          <p:cNvSpPr/>
          <p:nvPr/>
        </p:nvSpPr>
        <p:spPr bwMode="auto">
          <a:xfrm>
            <a:off x="9267801" y="844754"/>
            <a:ext cx="312865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 defTabSz="914309">
              <a:buClr>
                <a:srgbClr val="000000"/>
              </a:buClr>
              <a:defRPr/>
            </a:pPr>
            <a:r>
              <a:rPr lang="ru-RU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4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rcRect l="24047" r="16420" b="50509"/>
          <a:stretch/>
        </p:blipFill>
        <p:spPr bwMode="auto">
          <a:xfrm>
            <a:off x="10624006" y="5646503"/>
            <a:ext cx="612000" cy="50879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Прямоугольник 80"/>
          <p:cNvSpPr/>
          <p:nvPr/>
        </p:nvSpPr>
        <p:spPr bwMode="auto">
          <a:xfrm>
            <a:off x="9331200" y="5979939"/>
            <a:ext cx="2580242" cy="369255"/>
          </a:xfrm>
          <a:prstGeom prst="rect">
            <a:avLst/>
          </a:prstGeom>
        </p:spPr>
        <p:txBody>
          <a:bodyPr wrap="square" lIns="91368" tIns="45682" rIns="91368" bIns="45682">
            <a:spAutoFit/>
          </a:bodyPr>
          <a:lstStyle/>
          <a:p>
            <a:pPr defTabSz="914036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>
                <a:solidFill>
                  <a:srgbClr val="002060"/>
                </a:solidFill>
                <a:cs typeface="Arial"/>
              </a:rPr>
              <a:t>*СОУТ – специальная оценка условий труда</a:t>
            </a:r>
            <a:endParaRPr/>
          </a:p>
          <a:p>
            <a:pPr defTabSz="914036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>
                <a:solidFill>
                  <a:srgbClr val="002060"/>
                </a:solidFill>
                <a:cs typeface="Arial"/>
              </a:rPr>
              <a:t>**ОПР – оценка профессиональных рисков </a:t>
            </a:r>
            <a:endParaRPr/>
          </a:p>
        </p:txBody>
      </p:sp>
      <p:sp>
        <p:nvSpPr>
          <p:cNvPr id="55" name="Прямоугольник 54"/>
          <p:cNvSpPr/>
          <p:nvPr/>
        </p:nvSpPr>
        <p:spPr bwMode="auto">
          <a:xfrm>
            <a:off x="1403202" y="4665549"/>
            <a:ext cx="447828" cy="59167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380" tIns="45688" rIns="91380" bIns="45688" numCol="1" rtlCol="0" anchor="t" anchorCtr="0" compatLnSpc="1">
            <a:prstTxWarp prst="textNoShape">
              <a:avLst/>
            </a:prstTxWarp>
          </a:bodyPr>
          <a:lstStyle/>
          <a:p>
            <a:pPr defTabSz="914036">
              <a:spcBef>
                <a:spcPts val="0"/>
              </a:spcBef>
              <a:spcAft>
                <a:spcPts val="0"/>
              </a:spcAft>
              <a:defRPr/>
            </a:pPr>
            <a:endParaRPr lang="ru-RU" sz="1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1044849" y="2465190"/>
            <a:ext cx="3268545" cy="341632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88" rIns="91380" bIns="45688" anchor="ctr">
            <a:spAutoFit/>
          </a:bodyPr>
          <a:lstStyle/>
          <a:p>
            <a:pPr defTabSz="168842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solidFill>
                  <a:srgbClr val="002060"/>
                </a:solidFill>
                <a:cs typeface="Arial"/>
              </a:rPr>
              <a:t>Результаты СОУТ и ОПР</a:t>
            </a:r>
          </a:p>
        </p:txBody>
      </p:sp>
      <p:sp>
        <p:nvSpPr>
          <p:cNvPr id="61" name="Прямоугольник 60"/>
          <p:cNvSpPr/>
          <p:nvPr/>
        </p:nvSpPr>
        <p:spPr bwMode="auto">
          <a:xfrm>
            <a:off x="7487250" y="5211896"/>
            <a:ext cx="3811822" cy="341632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88" rIns="91380" bIns="45688" anchor="ctr">
            <a:spAutoFit/>
          </a:bodyPr>
          <a:lstStyle/>
          <a:p>
            <a:pPr defTabSz="168842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solidFill>
                  <a:srgbClr val="002060"/>
                </a:solidFill>
                <a:cs typeface="Arial"/>
              </a:rPr>
              <a:t>Иные документы</a:t>
            </a:r>
          </a:p>
        </p:txBody>
      </p:sp>
      <p:sp>
        <p:nvSpPr>
          <p:cNvPr id="62" name="Прямоугольник 61"/>
          <p:cNvSpPr/>
          <p:nvPr/>
        </p:nvSpPr>
        <p:spPr bwMode="auto">
          <a:xfrm>
            <a:off x="7771562" y="3699833"/>
            <a:ext cx="3709244" cy="59093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88" rIns="91380" bIns="45688" anchor="ctr">
            <a:spAutoFit/>
          </a:bodyPr>
          <a:lstStyle/>
          <a:p>
            <a:pPr defTabSz="168842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solidFill>
                  <a:srgbClr val="002060"/>
                </a:solidFill>
                <a:cs typeface="Arial"/>
              </a:rPr>
              <a:t>Инструкции по эксплуатации оборудования</a:t>
            </a:r>
            <a:endParaRPr/>
          </a:p>
        </p:txBody>
      </p:sp>
      <p:grpSp>
        <p:nvGrpSpPr>
          <p:cNvPr id="76" name="Группа 75"/>
          <p:cNvGrpSpPr/>
          <p:nvPr/>
        </p:nvGrpSpPr>
        <p:grpSpPr bwMode="auto">
          <a:xfrm>
            <a:off x="4886685" y="3041258"/>
            <a:ext cx="1993384" cy="1841314"/>
            <a:chOff x="3932187" y="2446017"/>
            <a:chExt cx="1993384" cy="1841314"/>
          </a:xfrm>
          <a:solidFill>
            <a:srgbClr val="0070C0"/>
          </a:solidFill>
        </p:grpSpPr>
        <p:sp>
          <p:nvSpPr>
            <p:cNvPr id="82" name="Овал 81"/>
            <p:cNvSpPr/>
            <p:nvPr/>
          </p:nvSpPr>
          <p:spPr bwMode="auto">
            <a:xfrm>
              <a:off x="3932187" y="2446017"/>
              <a:ext cx="1993384" cy="18413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36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800" b="1">
                  <a:solidFill>
                    <a:srgbClr val="FFFFFF"/>
                  </a:solidFill>
                  <a:cs typeface="Arial"/>
                </a:rPr>
                <a:t> </a:t>
              </a:r>
              <a:endParaRPr/>
            </a:p>
          </p:txBody>
        </p:sp>
        <p:sp>
          <p:nvSpPr>
            <p:cNvPr id="84" name="TextBox 83"/>
            <p:cNvSpPr txBox="1"/>
            <p:nvPr/>
          </p:nvSpPr>
          <p:spPr bwMode="auto">
            <a:xfrm>
              <a:off x="4070314" y="2934540"/>
              <a:ext cx="171713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036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800" b="1">
                  <a:solidFill>
                    <a:srgbClr val="FFFFFF"/>
                  </a:solidFill>
                  <a:cs typeface="Arial"/>
                </a:rPr>
                <a:t> Нормы выдачи СИЗ </a:t>
              </a:r>
              <a:endParaRPr/>
            </a:p>
            <a:p>
              <a:pPr algn="ctr" defTabSz="914036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800" b="1">
                  <a:solidFill>
                    <a:srgbClr val="FFFFFF"/>
                  </a:solidFill>
                  <a:cs typeface="Arial"/>
                </a:rPr>
                <a:t>по ЕТН</a:t>
              </a:r>
              <a:endParaRPr/>
            </a:p>
          </p:txBody>
        </p:sp>
      </p:grpSp>
      <p:sp>
        <p:nvSpPr>
          <p:cNvPr id="86" name="Прямоугольник 85"/>
          <p:cNvSpPr/>
          <p:nvPr/>
        </p:nvSpPr>
        <p:spPr bwMode="auto">
          <a:xfrm>
            <a:off x="587207" y="3575180"/>
            <a:ext cx="3529964" cy="840230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88" rIns="91380" bIns="45688" anchor="ctr">
            <a:spAutoFit/>
          </a:bodyPr>
          <a:lstStyle/>
          <a:p>
            <a:pPr defTabSz="168842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solidFill>
                  <a:srgbClr val="002060"/>
                </a:solidFill>
                <a:cs typeface="Arial"/>
              </a:rPr>
              <a:t>Мнения профсоюзной организации / представителя работников</a:t>
            </a:r>
            <a:endParaRPr/>
          </a:p>
        </p:txBody>
      </p:sp>
      <p:sp>
        <p:nvSpPr>
          <p:cNvPr id="88" name="Прямоугольник 87"/>
          <p:cNvSpPr/>
          <p:nvPr/>
        </p:nvSpPr>
        <p:spPr bwMode="auto">
          <a:xfrm>
            <a:off x="1605382" y="5164467"/>
            <a:ext cx="2511788" cy="59093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88" rIns="91380" bIns="45688" anchor="ctr">
            <a:spAutoFit/>
          </a:bodyPr>
          <a:lstStyle/>
          <a:p>
            <a:pPr defTabSz="168842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solidFill>
                  <a:srgbClr val="002060"/>
                </a:solidFill>
                <a:cs typeface="Arial"/>
              </a:rPr>
              <a:t>Требования правил по охране труда</a:t>
            </a: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7484872" y="2325679"/>
            <a:ext cx="3995934" cy="840230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88" rIns="91380" bIns="45688" anchor="ctr">
            <a:spAutoFit/>
          </a:bodyPr>
          <a:lstStyle/>
          <a:p>
            <a:pPr defTabSz="168842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solidFill>
                  <a:srgbClr val="002060"/>
                </a:solidFill>
                <a:cs typeface="Arial"/>
              </a:rPr>
              <a:t>Паспорта безопасности при работе с химическими веществами</a:t>
            </a:r>
          </a:p>
        </p:txBody>
      </p:sp>
      <p:cxnSp>
        <p:nvCxnSpPr>
          <p:cNvPr id="91" name="Соединитель: уступ 90"/>
          <p:cNvCxnSpPr>
            <a:cxnSpLocks/>
          </p:cNvCxnSpPr>
          <p:nvPr/>
        </p:nvCxnSpPr>
        <p:spPr bwMode="auto">
          <a:xfrm>
            <a:off x="4154408" y="2641373"/>
            <a:ext cx="854028" cy="620572"/>
          </a:xfrm>
          <a:prstGeom prst="bentConnector3">
            <a:avLst>
              <a:gd name="adj1" fmla="val 50000"/>
            </a:avLst>
          </a:prstGeom>
          <a:solidFill>
            <a:srgbClr val="DD2B0E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Соединитель: уступ 91"/>
          <p:cNvCxnSpPr>
            <a:cxnSpLocks/>
          </p:cNvCxnSpPr>
          <p:nvPr/>
        </p:nvCxnSpPr>
        <p:spPr bwMode="auto">
          <a:xfrm rot="10800000">
            <a:off x="6609910" y="4736657"/>
            <a:ext cx="777536" cy="621061"/>
          </a:xfrm>
          <a:prstGeom prst="bentConnector3">
            <a:avLst>
              <a:gd name="adj1" fmla="val 50000"/>
            </a:avLst>
          </a:prstGeom>
          <a:solidFill>
            <a:srgbClr val="DD2B0E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3" name="Соединитель: уступ 92"/>
          <p:cNvCxnSpPr>
            <a:cxnSpLocks/>
          </p:cNvCxnSpPr>
          <p:nvPr/>
        </p:nvCxnSpPr>
        <p:spPr bwMode="auto">
          <a:xfrm rot="10800000" flipV="1">
            <a:off x="6677205" y="2632858"/>
            <a:ext cx="710241" cy="630153"/>
          </a:xfrm>
          <a:prstGeom prst="bentConnector3">
            <a:avLst>
              <a:gd name="adj1" fmla="val 50000"/>
            </a:avLst>
          </a:prstGeom>
          <a:solidFill>
            <a:srgbClr val="DD2B0E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Прямая со стрелкой 93"/>
          <p:cNvCxnSpPr>
            <a:cxnSpLocks/>
          </p:cNvCxnSpPr>
          <p:nvPr/>
        </p:nvCxnSpPr>
        <p:spPr bwMode="auto">
          <a:xfrm flipH="1">
            <a:off x="7012327" y="3940015"/>
            <a:ext cx="637257" cy="0"/>
          </a:xfrm>
          <a:prstGeom prst="straightConnector1">
            <a:avLst/>
          </a:prstGeom>
          <a:solidFill>
            <a:srgbClr val="DD2B0E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5" name="Прямая со стрелкой 94"/>
          <p:cNvCxnSpPr>
            <a:cxnSpLocks/>
          </p:cNvCxnSpPr>
          <p:nvPr/>
        </p:nvCxnSpPr>
        <p:spPr bwMode="auto">
          <a:xfrm>
            <a:off x="3892009" y="3932428"/>
            <a:ext cx="842775" cy="1"/>
          </a:xfrm>
          <a:prstGeom prst="straightConnector1">
            <a:avLst/>
          </a:prstGeom>
          <a:solidFill>
            <a:srgbClr val="DD2B0E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Соединитель: уступ 35"/>
          <p:cNvCxnSpPr>
            <a:cxnSpLocks/>
          </p:cNvCxnSpPr>
          <p:nvPr/>
        </p:nvCxnSpPr>
        <p:spPr bwMode="auto">
          <a:xfrm flipV="1">
            <a:off x="4117171" y="4703717"/>
            <a:ext cx="898987" cy="633963"/>
          </a:xfrm>
          <a:prstGeom prst="bentConnector3">
            <a:avLst>
              <a:gd name="adj1" fmla="val 50000"/>
            </a:avLst>
          </a:prstGeom>
          <a:solidFill>
            <a:srgbClr val="DD2B0E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2" name="Прямоугольник 101"/>
          <p:cNvSpPr/>
          <p:nvPr/>
        </p:nvSpPr>
        <p:spPr bwMode="auto">
          <a:xfrm>
            <a:off x="1238444" y="4434659"/>
            <a:ext cx="447828" cy="59167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380" tIns="45688" rIns="91380" bIns="45688" numCol="1" rtlCol="0" anchor="t" anchorCtr="0" compatLnSpc="1">
            <a:prstTxWarp prst="textNoShape">
              <a:avLst/>
            </a:prstTxWarp>
          </a:bodyPr>
          <a:lstStyle/>
          <a:p>
            <a:pPr defTabSz="914036">
              <a:spcBef>
                <a:spcPts val="0"/>
              </a:spcBef>
              <a:spcAft>
                <a:spcPts val="0"/>
              </a:spcAft>
              <a:defRPr/>
            </a:pPr>
            <a:endParaRPr lang="ru-RU" sz="1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/>
          <p:nvPr/>
        </p:nvSpPr>
        <p:spPr bwMode="auto">
          <a:xfrm>
            <a:off x="587210" y="362040"/>
            <a:ext cx="7725102" cy="1025718"/>
          </a:xfrm>
          <a:prstGeom prst="rect">
            <a:avLst/>
          </a:prstGeom>
        </p:spPr>
        <p:txBody>
          <a:bodyPr lIns="91368" tIns="45682" rIns="91368" bIns="45682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3919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Разработка внутренних норм предприятия</a:t>
            </a:r>
            <a:endParaRPr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589199" y="1265350"/>
            <a:ext cx="10400238" cy="520014"/>
          </a:xfrm>
          <a:prstGeom prst="rect">
            <a:avLst/>
          </a:prstGeom>
        </p:spPr>
        <p:txBody>
          <a:bodyPr lIns="91368" tIns="45682" rIns="91368" bIns="45682"/>
          <a:lstStyle/>
          <a:p>
            <a:pPr defTabSz="913919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>
                <a:solidFill>
                  <a:srgbClr val="002060"/>
                </a:solidFill>
                <a:latin typeface="Arial Black"/>
                <a:ea typeface="Arial"/>
                <a:cs typeface="Arial"/>
              </a:rPr>
              <a:t>Правила обеспечения работников СИЗ (п.14 Приказа Минтруда</a:t>
            </a:r>
            <a:r>
              <a:rPr lang="en-US" sz="1600" b="1">
                <a:solidFill>
                  <a:srgbClr val="002060"/>
                </a:solidFill>
                <a:latin typeface="Arial Black"/>
                <a:ea typeface="Arial"/>
                <a:cs typeface="Arial"/>
              </a:rPr>
              <a:t> </a:t>
            </a:r>
            <a:r>
              <a:rPr lang="ru-RU" sz="1600" b="1">
                <a:solidFill>
                  <a:srgbClr val="002060"/>
                </a:solidFill>
                <a:latin typeface="Arial Black"/>
                <a:ea typeface="Arial"/>
                <a:cs typeface="Arial"/>
              </a:rPr>
              <a:t>от 29.10.2021 №766н)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-1" y="2594"/>
            <a:ext cx="12190413" cy="68571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Нашивка 4"/>
          <p:cNvSpPr/>
          <p:nvPr/>
        </p:nvSpPr>
        <p:spPr bwMode="auto">
          <a:xfrm>
            <a:off x="8216530" y="2677767"/>
            <a:ext cx="4485886" cy="2709719"/>
          </a:xfrm>
          <a:custGeom>
            <a:avLst/>
            <a:gdLst>
              <a:gd name="connsiteX0" fmla="*/ 0 w 3324005"/>
              <a:gd name="connsiteY0" fmla="*/ 0 h 1505243"/>
              <a:gd name="connsiteX1" fmla="*/ 2571384 w 3324005"/>
              <a:gd name="connsiteY1" fmla="*/ 0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752622 w 3324005"/>
              <a:gd name="connsiteY5" fmla="*/ 752622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2571384 w 3324005"/>
              <a:gd name="connsiteY1" fmla="*/ 0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21550 w 3324005"/>
              <a:gd name="connsiteY3" fmla="*/ 1491175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7782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4265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42652 w 3324005"/>
              <a:gd name="connsiteY1" fmla="*/ 35169 h 1505243"/>
              <a:gd name="connsiteX2" fmla="*/ 3324005 w 3324005"/>
              <a:gd name="connsiteY2" fmla="*/ 752622 h 1505243"/>
              <a:gd name="connsiteX3" fmla="*/ 304265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7034 h 1512277"/>
              <a:gd name="connsiteX1" fmla="*/ 3056720 w 3324005"/>
              <a:gd name="connsiteY1" fmla="*/ 0 h 1512277"/>
              <a:gd name="connsiteX2" fmla="*/ 3324005 w 3324005"/>
              <a:gd name="connsiteY2" fmla="*/ 759656 h 1512277"/>
              <a:gd name="connsiteX3" fmla="*/ 3042651 w 3324005"/>
              <a:gd name="connsiteY3" fmla="*/ 1484141 h 1512277"/>
              <a:gd name="connsiteX4" fmla="*/ 0 w 3324005"/>
              <a:gd name="connsiteY4" fmla="*/ 1512277 h 1512277"/>
              <a:gd name="connsiteX5" fmla="*/ 295422 w 3324005"/>
              <a:gd name="connsiteY5" fmla="*/ 731520 h 1512277"/>
              <a:gd name="connsiteX6" fmla="*/ 0 w 3324005"/>
              <a:gd name="connsiteY6" fmla="*/ 7034 h 1512277"/>
              <a:gd name="connsiteX0" fmla="*/ 0 w 3324005"/>
              <a:gd name="connsiteY0" fmla="*/ 7034 h 1519310"/>
              <a:gd name="connsiteX1" fmla="*/ 3056720 w 3324005"/>
              <a:gd name="connsiteY1" fmla="*/ 0 h 1519310"/>
              <a:gd name="connsiteX2" fmla="*/ 3324005 w 3324005"/>
              <a:gd name="connsiteY2" fmla="*/ 759656 h 1519310"/>
              <a:gd name="connsiteX3" fmla="*/ 3042651 w 3324005"/>
              <a:gd name="connsiteY3" fmla="*/ 1519310 h 1519310"/>
              <a:gd name="connsiteX4" fmla="*/ 0 w 3324005"/>
              <a:gd name="connsiteY4" fmla="*/ 1512277 h 1519310"/>
              <a:gd name="connsiteX5" fmla="*/ 295422 w 3324005"/>
              <a:gd name="connsiteY5" fmla="*/ 731520 h 1519310"/>
              <a:gd name="connsiteX6" fmla="*/ 0 w 3324005"/>
              <a:gd name="connsiteY6" fmla="*/ 7034 h 151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4005" h="1519310" extrusionOk="0">
                <a:moveTo>
                  <a:pt x="0" y="7034"/>
                </a:moveTo>
                <a:lnTo>
                  <a:pt x="3056720" y="0"/>
                </a:lnTo>
                <a:lnTo>
                  <a:pt x="3324005" y="759656"/>
                </a:lnTo>
                <a:lnTo>
                  <a:pt x="3042651" y="1519310"/>
                </a:lnTo>
                <a:lnTo>
                  <a:pt x="0" y="1512277"/>
                </a:lnTo>
                <a:lnTo>
                  <a:pt x="295422" y="731520"/>
                </a:lnTo>
                <a:lnTo>
                  <a:pt x="0" y="703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35" tIns="45665" rIns="91335" bIns="45665" numCol="1" rtlCol="0" anchor="t" anchorCtr="0" compatLnSpc="1">
            <a:prstTxWarp prst="textNoShape">
              <a:avLst/>
            </a:prstTxWarp>
          </a:bodyPr>
          <a:lstStyle/>
          <a:p>
            <a:pPr defTabSz="913554">
              <a:spcBef>
                <a:spcPts val="0"/>
              </a:spcBef>
              <a:spcAft>
                <a:spcPts val="0"/>
              </a:spcAft>
              <a:defRPr/>
            </a:pPr>
            <a:endParaRPr lang="ru-RU" sz="1800" b="1">
              <a:latin typeface="Arial"/>
              <a:cs typeface="Arial"/>
            </a:endParaRPr>
          </a:p>
        </p:txBody>
      </p:sp>
      <p:sp>
        <p:nvSpPr>
          <p:cNvPr id="9" name="Заголовок 1"/>
          <p:cNvSpPr txBox="1"/>
          <p:nvPr/>
        </p:nvSpPr>
        <p:spPr bwMode="auto">
          <a:xfrm>
            <a:off x="589200" y="363149"/>
            <a:ext cx="7722310" cy="1025348"/>
          </a:xfrm>
          <a:prstGeom prst="rect">
            <a:avLst/>
          </a:prstGeom>
        </p:spPr>
        <p:txBody>
          <a:bodyPr lIns="91335" tIns="45665" rIns="91335" bIns="45665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3645">
              <a:lnSpc>
                <a:spcPts val="3899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Разработка внутренних норм предприятия</a:t>
            </a:r>
            <a:endParaRPr/>
          </a:p>
        </p:txBody>
      </p:sp>
      <p:sp>
        <p:nvSpPr>
          <p:cNvPr id="21" name="Нашивка 4"/>
          <p:cNvSpPr/>
          <p:nvPr/>
        </p:nvSpPr>
        <p:spPr bwMode="auto">
          <a:xfrm>
            <a:off x="-747099" y="2515353"/>
            <a:ext cx="14529849" cy="2709720"/>
          </a:xfrm>
          <a:custGeom>
            <a:avLst/>
            <a:gdLst>
              <a:gd name="connsiteX0" fmla="*/ 0 w 3324005"/>
              <a:gd name="connsiteY0" fmla="*/ 0 h 1505243"/>
              <a:gd name="connsiteX1" fmla="*/ 2571384 w 3324005"/>
              <a:gd name="connsiteY1" fmla="*/ 0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752622 w 3324005"/>
              <a:gd name="connsiteY5" fmla="*/ 752622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2571384 w 3324005"/>
              <a:gd name="connsiteY1" fmla="*/ 0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21550 w 3324005"/>
              <a:gd name="connsiteY3" fmla="*/ 1491175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7782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4265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42652 w 3324005"/>
              <a:gd name="connsiteY1" fmla="*/ 35169 h 1505243"/>
              <a:gd name="connsiteX2" fmla="*/ 3324005 w 3324005"/>
              <a:gd name="connsiteY2" fmla="*/ 752622 h 1505243"/>
              <a:gd name="connsiteX3" fmla="*/ 304265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7034 h 1512277"/>
              <a:gd name="connsiteX1" fmla="*/ 3056720 w 3324005"/>
              <a:gd name="connsiteY1" fmla="*/ 0 h 1512277"/>
              <a:gd name="connsiteX2" fmla="*/ 3324005 w 3324005"/>
              <a:gd name="connsiteY2" fmla="*/ 759656 h 1512277"/>
              <a:gd name="connsiteX3" fmla="*/ 3042651 w 3324005"/>
              <a:gd name="connsiteY3" fmla="*/ 1484141 h 1512277"/>
              <a:gd name="connsiteX4" fmla="*/ 0 w 3324005"/>
              <a:gd name="connsiteY4" fmla="*/ 1512277 h 1512277"/>
              <a:gd name="connsiteX5" fmla="*/ 295422 w 3324005"/>
              <a:gd name="connsiteY5" fmla="*/ 731520 h 1512277"/>
              <a:gd name="connsiteX6" fmla="*/ 0 w 3324005"/>
              <a:gd name="connsiteY6" fmla="*/ 7034 h 1512277"/>
              <a:gd name="connsiteX0" fmla="*/ 0 w 3324005"/>
              <a:gd name="connsiteY0" fmla="*/ 7034 h 1519310"/>
              <a:gd name="connsiteX1" fmla="*/ 3056720 w 3324005"/>
              <a:gd name="connsiteY1" fmla="*/ 0 h 1519310"/>
              <a:gd name="connsiteX2" fmla="*/ 3324005 w 3324005"/>
              <a:gd name="connsiteY2" fmla="*/ 759656 h 1519310"/>
              <a:gd name="connsiteX3" fmla="*/ 3042651 w 3324005"/>
              <a:gd name="connsiteY3" fmla="*/ 1519310 h 1519310"/>
              <a:gd name="connsiteX4" fmla="*/ 0 w 3324005"/>
              <a:gd name="connsiteY4" fmla="*/ 1512277 h 1519310"/>
              <a:gd name="connsiteX5" fmla="*/ 295422 w 3324005"/>
              <a:gd name="connsiteY5" fmla="*/ 731520 h 1519310"/>
              <a:gd name="connsiteX6" fmla="*/ 0 w 3324005"/>
              <a:gd name="connsiteY6" fmla="*/ 7034 h 151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4005" h="1519310" extrusionOk="0">
                <a:moveTo>
                  <a:pt x="0" y="7034"/>
                </a:moveTo>
                <a:lnTo>
                  <a:pt x="3056720" y="0"/>
                </a:lnTo>
                <a:lnTo>
                  <a:pt x="3324005" y="759656"/>
                </a:lnTo>
                <a:lnTo>
                  <a:pt x="3042651" y="1519310"/>
                </a:lnTo>
                <a:lnTo>
                  <a:pt x="0" y="1512277"/>
                </a:lnTo>
                <a:lnTo>
                  <a:pt x="295422" y="731520"/>
                </a:lnTo>
                <a:lnTo>
                  <a:pt x="0" y="7034"/>
                </a:lnTo>
                <a:close/>
              </a:path>
            </a:pathLst>
          </a:custGeom>
          <a:solidFill>
            <a:srgbClr val="47A1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34" tIns="45664" rIns="91334" bIns="45664" numCol="1" rtlCol="0" anchor="t" anchorCtr="0" compatLnSpc="1">
            <a:prstTxWarp prst="textNoShape">
              <a:avLst/>
            </a:prstTxWarp>
          </a:bodyPr>
          <a:lstStyle/>
          <a:p>
            <a:pPr defTabSz="913554">
              <a:spcBef>
                <a:spcPts val="0"/>
              </a:spcBef>
              <a:spcAft>
                <a:spcPts val="0"/>
              </a:spcAft>
              <a:defRPr/>
            </a:pPr>
            <a:endParaRPr lang="ru-RU" sz="1800" b="1">
              <a:latin typeface="Arial"/>
              <a:cs typeface="Arial"/>
            </a:endParaRPr>
          </a:p>
        </p:txBody>
      </p:sp>
      <p:sp>
        <p:nvSpPr>
          <p:cNvPr id="24" name="Нашивка 4"/>
          <p:cNvSpPr/>
          <p:nvPr/>
        </p:nvSpPr>
        <p:spPr bwMode="auto">
          <a:xfrm>
            <a:off x="2300806" y="2686715"/>
            <a:ext cx="3439858" cy="2709719"/>
          </a:xfrm>
          <a:custGeom>
            <a:avLst/>
            <a:gdLst>
              <a:gd name="connsiteX0" fmla="*/ 0 w 3324005"/>
              <a:gd name="connsiteY0" fmla="*/ 0 h 1505243"/>
              <a:gd name="connsiteX1" fmla="*/ 2571384 w 3324005"/>
              <a:gd name="connsiteY1" fmla="*/ 0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752622 w 3324005"/>
              <a:gd name="connsiteY5" fmla="*/ 752622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2571384 w 3324005"/>
              <a:gd name="connsiteY1" fmla="*/ 0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21550 w 3324005"/>
              <a:gd name="connsiteY3" fmla="*/ 1491175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7782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4265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42652 w 3324005"/>
              <a:gd name="connsiteY1" fmla="*/ 35169 h 1505243"/>
              <a:gd name="connsiteX2" fmla="*/ 3324005 w 3324005"/>
              <a:gd name="connsiteY2" fmla="*/ 752622 h 1505243"/>
              <a:gd name="connsiteX3" fmla="*/ 304265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7034 h 1512277"/>
              <a:gd name="connsiteX1" fmla="*/ 3056720 w 3324005"/>
              <a:gd name="connsiteY1" fmla="*/ 0 h 1512277"/>
              <a:gd name="connsiteX2" fmla="*/ 3324005 w 3324005"/>
              <a:gd name="connsiteY2" fmla="*/ 759656 h 1512277"/>
              <a:gd name="connsiteX3" fmla="*/ 3042651 w 3324005"/>
              <a:gd name="connsiteY3" fmla="*/ 1484141 h 1512277"/>
              <a:gd name="connsiteX4" fmla="*/ 0 w 3324005"/>
              <a:gd name="connsiteY4" fmla="*/ 1512277 h 1512277"/>
              <a:gd name="connsiteX5" fmla="*/ 295422 w 3324005"/>
              <a:gd name="connsiteY5" fmla="*/ 731520 h 1512277"/>
              <a:gd name="connsiteX6" fmla="*/ 0 w 3324005"/>
              <a:gd name="connsiteY6" fmla="*/ 7034 h 1512277"/>
              <a:gd name="connsiteX0" fmla="*/ 0 w 3324005"/>
              <a:gd name="connsiteY0" fmla="*/ 7034 h 1519310"/>
              <a:gd name="connsiteX1" fmla="*/ 3056720 w 3324005"/>
              <a:gd name="connsiteY1" fmla="*/ 0 h 1519310"/>
              <a:gd name="connsiteX2" fmla="*/ 3324005 w 3324005"/>
              <a:gd name="connsiteY2" fmla="*/ 759656 h 1519310"/>
              <a:gd name="connsiteX3" fmla="*/ 3042651 w 3324005"/>
              <a:gd name="connsiteY3" fmla="*/ 1519310 h 1519310"/>
              <a:gd name="connsiteX4" fmla="*/ 0 w 3324005"/>
              <a:gd name="connsiteY4" fmla="*/ 1512277 h 1519310"/>
              <a:gd name="connsiteX5" fmla="*/ 295422 w 3324005"/>
              <a:gd name="connsiteY5" fmla="*/ 731520 h 1519310"/>
              <a:gd name="connsiteX6" fmla="*/ 0 w 3324005"/>
              <a:gd name="connsiteY6" fmla="*/ 7034 h 151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4005" h="1519310" extrusionOk="0">
                <a:moveTo>
                  <a:pt x="0" y="7034"/>
                </a:moveTo>
                <a:lnTo>
                  <a:pt x="3056720" y="0"/>
                </a:lnTo>
                <a:lnTo>
                  <a:pt x="3324005" y="759656"/>
                </a:lnTo>
                <a:lnTo>
                  <a:pt x="3042651" y="1519310"/>
                </a:lnTo>
                <a:lnTo>
                  <a:pt x="0" y="1512277"/>
                </a:lnTo>
                <a:lnTo>
                  <a:pt x="295422" y="731520"/>
                </a:lnTo>
                <a:lnTo>
                  <a:pt x="0" y="7034"/>
                </a:lnTo>
                <a:close/>
              </a:path>
            </a:pathLst>
          </a:custGeom>
          <a:solidFill>
            <a:srgbClr val="1D86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35" tIns="45665" rIns="91335" bIns="45665" numCol="1" rtlCol="0" anchor="t" anchorCtr="0" compatLnSpc="1">
            <a:prstTxWarp prst="textNoShape">
              <a:avLst/>
            </a:prstTxWarp>
          </a:bodyPr>
          <a:lstStyle/>
          <a:p>
            <a:pPr defTabSz="913554">
              <a:spcBef>
                <a:spcPts val="0"/>
              </a:spcBef>
              <a:spcAft>
                <a:spcPts val="0"/>
              </a:spcAft>
              <a:defRPr/>
            </a:pPr>
            <a:endParaRPr lang="ru-RU" sz="1800" b="1">
              <a:latin typeface="Arial"/>
              <a:cs typeface="Arial"/>
            </a:endParaRPr>
          </a:p>
        </p:txBody>
      </p:sp>
      <p:sp>
        <p:nvSpPr>
          <p:cNvPr id="25" name="Нашивка 4"/>
          <p:cNvSpPr/>
          <p:nvPr/>
        </p:nvSpPr>
        <p:spPr bwMode="auto">
          <a:xfrm>
            <a:off x="5140422" y="2630700"/>
            <a:ext cx="3503769" cy="2709719"/>
          </a:xfrm>
          <a:custGeom>
            <a:avLst/>
            <a:gdLst>
              <a:gd name="connsiteX0" fmla="*/ 0 w 3324005"/>
              <a:gd name="connsiteY0" fmla="*/ 0 h 1505243"/>
              <a:gd name="connsiteX1" fmla="*/ 2571384 w 3324005"/>
              <a:gd name="connsiteY1" fmla="*/ 0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752622 w 3324005"/>
              <a:gd name="connsiteY5" fmla="*/ 752622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2571384 w 3324005"/>
              <a:gd name="connsiteY1" fmla="*/ 0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2571384 w 3324005"/>
              <a:gd name="connsiteY3" fmla="*/ 1505243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21550 w 3324005"/>
              <a:gd name="connsiteY3" fmla="*/ 1491175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7782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63753 w 3324005"/>
              <a:gd name="connsiteY1" fmla="*/ 28135 h 1505243"/>
              <a:gd name="connsiteX2" fmla="*/ 3324005 w 3324005"/>
              <a:gd name="connsiteY2" fmla="*/ 752622 h 1505243"/>
              <a:gd name="connsiteX3" fmla="*/ 304265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0 h 1505243"/>
              <a:gd name="connsiteX1" fmla="*/ 3042652 w 3324005"/>
              <a:gd name="connsiteY1" fmla="*/ 35169 h 1505243"/>
              <a:gd name="connsiteX2" fmla="*/ 3324005 w 3324005"/>
              <a:gd name="connsiteY2" fmla="*/ 752622 h 1505243"/>
              <a:gd name="connsiteX3" fmla="*/ 3042651 w 3324005"/>
              <a:gd name="connsiteY3" fmla="*/ 1477107 h 1505243"/>
              <a:gd name="connsiteX4" fmla="*/ 0 w 3324005"/>
              <a:gd name="connsiteY4" fmla="*/ 1505243 h 1505243"/>
              <a:gd name="connsiteX5" fmla="*/ 295422 w 3324005"/>
              <a:gd name="connsiteY5" fmla="*/ 724486 h 1505243"/>
              <a:gd name="connsiteX6" fmla="*/ 0 w 3324005"/>
              <a:gd name="connsiteY6" fmla="*/ 0 h 1505243"/>
              <a:gd name="connsiteX0" fmla="*/ 0 w 3324005"/>
              <a:gd name="connsiteY0" fmla="*/ 7034 h 1512277"/>
              <a:gd name="connsiteX1" fmla="*/ 3056720 w 3324005"/>
              <a:gd name="connsiteY1" fmla="*/ 0 h 1512277"/>
              <a:gd name="connsiteX2" fmla="*/ 3324005 w 3324005"/>
              <a:gd name="connsiteY2" fmla="*/ 759656 h 1512277"/>
              <a:gd name="connsiteX3" fmla="*/ 3042651 w 3324005"/>
              <a:gd name="connsiteY3" fmla="*/ 1484141 h 1512277"/>
              <a:gd name="connsiteX4" fmla="*/ 0 w 3324005"/>
              <a:gd name="connsiteY4" fmla="*/ 1512277 h 1512277"/>
              <a:gd name="connsiteX5" fmla="*/ 295422 w 3324005"/>
              <a:gd name="connsiteY5" fmla="*/ 731520 h 1512277"/>
              <a:gd name="connsiteX6" fmla="*/ 0 w 3324005"/>
              <a:gd name="connsiteY6" fmla="*/ 7034 h 1512277"/>
              <a:gd name="connsiteX0" fmla="*/ 0 w 3324005"/>
              <a:gd name="connsiteY0" fmla="*/ 7034 h 1519310"/>
              <a:gd name="connsiteX1" fmla="*/ 3056720 w 3324005"/>
              <a:gd name="connsiteY1" fmla="*/ 0 h 1519310"/>
              <a:gd name="connsiteX2" fmla="*/ 3324005 w 3324005"/>
              <a:gd name="connsiteY2" fmla="*/ 759656 h 1519310"/>
              <a:gd name="connsiteX3" fmla="*/ 3042651 w 3324005"/>
              <a:gd name="connsiteY3" fmla="*/ 1519310 h 1519310"/>
              <a:gd name="connsiteX4" fmla="*/ 0 w 3324005"/>
              <a:gd name="connsiteY4" fmla="*/ 1512277 h 1519310"/>
              <a:gd name="connsiteX5" fmla="*/ 295422 w 3324005"/>
              <a:gd name="connsiteY5" fmla="*/ 731520 h 1519310"/>
              <a:gd name="connsiteX6" fmla="*/ 0 w 3324005"/>
              <a:gd name="connsiteY6" fmla="*/ 7034 h 151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4005" h="1519310" extrusionOk="0">
                <a:moveTo>
                  <a:pt x="0" y="7034"/>
                </a:moveTo>
                <a:lnTo>
                  <a:pt x="3056720" y="0"/>
                </a:lnTo>
                <a:lnTo>
                  <a:pt x="3324005" y="759656"/>
                </a:lnTo>
                <a:lnTo>
                  <a:pt x="3042651" y="1519310"/>
                </a:lnTo>
                <a:lnTo>
                  <a:pt x="0" y="1512277"/>
                </a:lnTo>
                <a:lnTo>
                  <a:pt x="295422" y="731520"/>
                </a:lnTo>
                <a:lnTo>
                  <a:pt x="0" y="7034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35" tIns="45665" rIns="91335" bIns="45665" numCol="1" rtlCol="0" anchor="t" anchorCtr="0" compatLnSpc="1">
            <a:prstTxWarp prst="textNoShape">
              <a:avLst/>
            </a:prstTxWarp>
          </a:bodyPr>
          <a:lstStyle/>
          <a:p>
            <a:pPr defTabSz="913554">
              <a:spcBef>
                <a:spcPts val="0"/>
              </a:spcBef>
              <a:spcAft>
                <a:spcPts val="0"/>
              </a:spcAft>
              <a:defRPr/>
            </a:pPr>
            <a:endParaRPr lang="ru-RU" sz="1800" b="1">
              <a:latin typeface="Arial"/>
              <a:cs typeface="Arial"/>
            </a:endParaRPr>
          </a:p>
        </p:txBody>
      </p:sp>
      <p:sp>
        <p:nvSpPr>
          <p:cNvPr id="2" name="Прямоугольник: скругленные верхние углы 1"/>
          <p:cNvSpPr/>
          <p:nvPr/>
        </p:nvSpPr>
        <p:spPr bwMode="auto">
          <a:xfrm>
            <a:off x="-512004" y="2450952"/>
            <a:ext cx="13214420" cy="22681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88" rIns="91380" bIns="45688"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30" name="Прямоугольник: скругленные верхние углы 29"/>
          <p:cNvSpPr/>
          <p:nvPr/>
        </p:nvSpPr>
        <p:spPr bwMode="auto">
          <a:xfrm>
            <a:off x="-1001426" y="5283027"/>
            <a:ext cx="13826199" cy="22681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88" rIns="91380" bIns="45688"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34" name="TextBox 33"/>
          <p:cNvSpPr txBox="1"/>
          <p:nvPr/>
        </p:nvSpPr>
        <p:spPr bwMode="auto">
          <a:xfrm>
            <a:off x="344632" y="3250724"/>
            <a:ext cx="2433216" cy="1745029"/>
          </a:xfrm>
          <a:prstGeom prst="rect">
            <a:avLst/>
          </a:prstGeom>
          <a:noFill/>
        </p:spPr>
        <p:txBody>
          <a:bodyPr wrap="square" lIns="91380" tIns="45688" rIns="91380" bIns="45688">
            <a:spAutoFit/>
          </a:bodyPr>
          <a:lstStyle/>
          <a:p>
            <a:pPr defTabSz="1687535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400" b="1">
                <a:solidFill>
                  <a:srgbClr val="FFFFFF"/>
                </a:solidFill>
                <a:latin typeface="Arial"/>
                <a:cs typeface="Arial"/>
              </a:rPr>
              <a:t>ШАГ 1</a:t>
            </a:r>
            <a:r>
              <a:rPr lang="ru-RU" sz="1800" b="1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ru-RU" sz="18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Выбор базового комплекта СИЗ</a:t>
            </a:r>
            <a:br>
              <a:rPr lang="ru-RU" sz="1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в соответствии с профессией /</a:t>
            </a:r>
            <a:br>
              <a:rPr lang="ru-RU" sz="1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должностью</a:t>
            </a:r>
            <a:r>
              <a:rPr lang="ru-RU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/>
          </a:p>
          <a:p>
            <a:pPr defTabSz="1687535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300" b="1">
                <a:solidFill>
                  <a:srgbClr val="FFFFFF"/>
                </a:solidFill>
                <a:latin typeface="Arial"/>
                <a:cs typeface="Arial"/>
              </a:rPr>
              <a:t>(ЕТН приложение 1)</a:t>
            </a:r>
            <a:endParaRPr/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2838276" y="3250728"/>
            <a:ext cx="2522530" cy="1567544"/>
          </a:xfrm>
          <a:prstGeom prst="rect">
            <a:avLst/>
          </a:prstGeom>
        </p:spPr>
        <p:txBody>
          <a:bodyPr wrap="square" lIns="91380" tIns="45688" rIns="91380" bIns="45688">
            <a:spAutoFit/>
          </a:bodyPr>
          <a:lstStyle/>
          <a:p>
            <a:pPr defTabSz="168753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FFFFFF"/>
                </a:solidFill>
                <a:latin typeface="Arial"/>
                <a:cs typeface="Arial"/>
              </a:rPr>
              <a:t>ШАГ </a:t>
            </a:r>
            <a:r>
              <a:rPr lang="en-US" sz="240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ru-RU" sz="1600" b="1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ru-RU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Выбор комплекта СИЗ по выявленным опасностям</a:t>
            </a:r>
            <a:r>
              <a:rPr lang="en-US" sz="130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13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300" b="1">
                <a:solidFill>
                  <a:srgbClr val="FFFFFF"/>
                </a:solidFill>
                <a:latin typeface="Arial"/>
                <a:cs typeface="Arial"/>
              </a:rPr>
              <a:t>(ЕТН приложение </a:t>
            </a:r>
            <a:r>
              <a:rPr lang="en-US" sz="130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ru-RU" sz="1300" b="1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/>
          </a:p>
          <a:p>
            <a:pPr defTabSz="168753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5850410" y="3251519"/>
            <a:ext cx="2522531" cy="1653722"/>
          </a:xfrm>
          <a:prstGeom prst="rect">
            <a:avLst/>
          </a:prstGeom>
        </p:spPr>
        <p:txBody>
          <a:bodyPr wrap="square" lIns="91380" tIns="45688" rIns="91380" bIns="45688">
            <a:spAutoFit/>
          </a:bodyPr>
          <a:lstStyle/>
          <a:p>
            <a:pPr defTabSz="168753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FFFFFF"/>
                </a:solidFill>
                <a:latin typeface="Arial"/>
                <a:cs typeface="Arial"/>
              </a:rPr>
              <a:t>ШАГ 3</a:t>
            </a:r>
            <a:r>
              <a:rPr lang="ru-RU" sz="1600" b="1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ru-RU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Выбор ДСИЗ и смывающих</a:t>
            </a:r>
            <a:br>
              <a:rPr lang="ru-RU" sz="1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средств </a:t>
            </a:r>
            <a:endParaRPr/>
          </a:p>
          <a:p>
            <a:pPr defTabSz="168753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>
                <a:solidFill>
                  <a:srgbClr val="FFFFFF"/>
                </a:solidFill>
                <a:latin typeface="Arial"/>
                <a:cs typeface="Arial"/>
              </a:rPr>
              <a:t>(ЕТН приложение 3)</a:t>
            </a:r>
            <a:endParaRPr/>
          </a:p>
          <a:p>
            <a:pPr defTabSz="168753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8953425" y="3251521"/>
            <a:ext cx="3223488" cy="1973553"/>
          </a:xfrm>
          <a:prstGeom prst="rect">
            <a:avLst/>
          </a:prstGeom>
          <a:ln>
            <a:noFill/>
          </a:ln>
        </p:spPr>
        <p:txBody>
          <a:bodyPr wrap="square" lIns="91380" tIns="45688" rIns="91380" bIns="45688">
            <a:spAutoFit/>
          </a:bodyPr>
          <a:lstStyle/>
          <a:p>
            <a:pPr defTabSz="168753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FFFFFF"/>
                </a:solidFill>
                <a:latin typeface="Arial"/>
                <a:cs typeface="Arial"/>
              </a:rPr>
              <a:t>ШАГ 4</a:t>
            </a:r>
            <a:r>
              <a:rPr lang="ru-RU" sz="1600" b="1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ru-RU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Формирование внутренних</a:t>
            </a:r>
            <a:br>
              <a:rPr lang="ru-RU" sz="1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норм выдачи СИЗ предприятия:</a:t>
            </a:r>
            <a:endParaRPr/>
          </a:p>
          <a:p>
            <a:pPr marL="285553" indent="-285553" defTabSz="168753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−"/>
              <a:defRPr/>
            </a:pPr>
            <a:r>
              <a:rPr lang="ru-RU" sz="1300">
                <a:solidFill>
                  <a:srgbClr val="FFFFFF"/>
                </a:solidFill>
                <a:latin typeface="Arial"/>
                <a:cs typeface="Arial"/>
              </a:rPr>
              <a:t>классе(ах) защиты</a:t>
            </a:r>
            <a:endParaRPr/>
          </a:p>
          <a:p>
            <a:pPr marL="285553" indent="-285553" defTabSz="168753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−"/>
              <a:defRPr/>
            </a:pPr>
            <a:r>
              <a:rPr lang="ru-RU" sz="1300">
                <a:solidFill>
                  <a:srgbClr val="FFFFFF"/>
                </a:solidFill>
                <a:latin typeface="Arial"/>
                <a:cs typeface="Arial"/>
              </a:rPr>
              <a:t>эксплуатационных уровнях защиты</a:t>
            </a:r>
            <a:endParaRPr/>
          </a:p>
          <a:p>
            <a:pPr marL="285553" indent="-285553" defTabSz="168753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−"/>
              <a:defRPr/>
            </a:pPr>
            <a:r>
              <a:rPr lang="ru-RU" sz="1300">
                <a:solidFill>
                  <a:srgbClr val="FFFFFF"/>
                </a:solidFill>
                <a:latin typeface="Arial"/>
                <a:cs typeface="Arial"/>
              </a:rPr>
              <a:t>особенностях конструкции, комплектности</a:t>
            </a:r>
            <a:endParaRPr/>
          </a:p>
          <a:p>
            <a:pPr marL="285553" indent="-285553" defTabSz="168753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−"/>
              <a:defRPr/>
            </a:pPr>
            <a:endParaRPr lang="ru-RU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589202" y="1265350"/>
            <a:ext cx="11136407" cy="520014"/>
          </a:xfrm>
          <a:prstGeom prst="rect">
            <a:avLst/>
          </a:prstGeom>
        </p:spPr>
        <p:txBody>
          <a:bodyPr lIns="91368" tIns="45682" rIns="91368" bIns="45682"/>
          <a:lstStyle/>
          <a:p>
            <a:pPr defTabSz="913919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>
                <a:solidFill>
                  <a:srgbClr val="002060"/>
                </a:solidFill>
                <a:latin typeface="Arial Black"/>
                <a:ea typeface="Arial"/>
                <a:cs typeface="Arial"/>
              </a:rPr>
              <a:t>на основе Единых типовых норм выдачи СИЗ (Приказ Минтруда от 29.10.2021 №767н):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8913784" y="5283027"/>
            <a:ext cx="3546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 Black"/>
              </a:rPr>
              <a:t>п.17 Приказа Минтруда</a:t>
            </a:r>
            <a:r>
              <a:rPr lang="en-US" sz="1400" b="1">
                <a:solidFill>
                  <a:srgbClr val="002060"/>
                </a:solidFill>
                <a:latin typeface="Arial Black"/>
              </a:rPr>
              <a:t> </a:t>
            </a:r>
            <a:r>
              <a:rPr lang="ru-RU" sz="1400" b="1">
                <a:solidFill>
                  <a:srgbClr val="002060"/>
                </a:solidFill>
                <a:latin typeface="Arial Black"/>
              </a:rPr>
              <a:t>             от 29.10.2021 №766н</a:t>
            </a:r>
            <a:endParaRPr lang="ru-RU" sz="1400"/>
          </a:p>
        </p:txBody>
      </p:sp>
      <p:grpSp>
        <p:nvGrpSpPr>
          <p:cNvPr id="18" name="Группа 17"/>
          <p:cNvGrpSpPr/>
          <p:nvPr/>
        </p:nvGrpSpPr>
        <p:grpSpPr bwMode="auto">
          <a:xfrm>
            <a:off x="4596683" y="2736690"/>
            <a:ext cx="543739" cy="514831"/>
            <a:chOff x="2738106" y="4061835"/>
            <a:chExt cx="692798" cy="655962"/>
          </a:xfrm>
        </p:grpSpPr>
        <p:sp>
          <p:nvSpPr>
            <p:cNvPr id="19" name="Овал 18"/>
            <p:cNvSpPr/>
            <p:nvPr/>
          </p:nvSpPr>
          <p:spPr bwMode="auto">
            <a:xfrm>
              <a:off x="2762381" y="4061835"/>
              <a:ext cx="655965" cy="655962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19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1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>
              <a:off x="2738106" y="4204515"/>
              <a:ext cx="692798" cy="352933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914036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FF"/>
                  </a:solidFill>
                  <a:cs typeface="Arial"/>
                </a:rPr>
                <a:t>NEW</a:t>
              </a:r>
              <a:endParaRPr lang="ru-RU" b="1">
                <a:solidFill>
                  <a:srgbClr val="FFFFFF"/>
                </a:solidFill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 txBox="1"/>
          <p:nvPr/>
        </p:nvSpPr>
        <p:spPr bwMode="auto">
          <a:xfrm>
            <a:off x="709606" y="492194"/>
            <a:ext cx="9424800" cy="1025718"/>
          </a:xfrm>
          <a:prstGeom prst="rect">
            <a:avLst/>
          </a:prstGeom>
        </p:spPr>
        <p:txBody>
          <a:bodyPr lIns="91368" tIns="45682" rIns="91368" bIns="45682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3919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Как это работает?</a:t>
            </a:r>
            <a:endParaRPr/>
          </a:p>
        </p:txBody>
      </p:sp>
      <p:pic>
        <p:nvPicPr>
          <p:cNvPr id="1028" name="Picture 4" descr="C:\Users\novoselova\Downloads\Untitled (2).jpg"/>
          <p:cNvPicPr>
            <a:picLocks noChangeAspect="1" noChangeArrowheads="1"/>
          </p:cNvPicPr>
          <p:nvPr/>
        </p:nvPicPr>
        <p:blipFill>
          <a:blip r:embed="rId2" cstate="print"/>
          <a:srcRect b="7813"/>
          <a:stretch/>
        </p:blipFill>
        <p:spPr bwMode="auto">
          <a:xfrm>
            <a:off x="709606" y="1053530"/>
            <a:ext cx="10893600" cy="544261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3457C5-B316-A780-7AD9-08088FF16394}"/>
              </a:ext>
            </a:extLst>
          </p:cNvPr>
          <p:cNvSpPr txBox="1"/>
          <p:nvPr/>
        </p:nvSpPr>
        <p:spPr>
          <a:xfrm>
            <a:off x="3048000" y="3288385"/>
            <a:ext cx="60960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FFFFFF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</a:t>
            </a:r>
            <a:endParaRPr lang="ru-RU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33C4A30-9B0C-DEA2-A313-22C0CAC61A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430"/>
          <a:stretch/>
        </p:blipFill>
        <p:spPr>
          <a:xfrm>
            <a:off x="8183438" y="1631023"/>
            <a:ext cx="1534292" cy="8781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" name="Picture 1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 rot="1484358">
            <a:off x="6691605" y="5847012"/>
            <a:ext cx="715146" cy="71514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5" name="Picture 4" descr="https://a.d-cd.net/c44ebes-192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305032" y="5910920"/>
            <a:ext cx="634202" cy="498201"/>
          </a:xfrm>
          <a:prstGeom prst="rect">
            <a:avLst/>
          </a:prstGeom>
          <a:noFill/>
        </p:spPr>
      </p:pic>
      <p:pic>
        <p:nvPicPr>
          <p:cNvPr id="75" name="Picture 1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 rot="1484358">
            <a:off x="6594513" y="4592624"/>
            <a:ext cx="715146" cy="71514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3" name="Прямоугольник 52"/>
          <p:cNvSpPr/>
          <p:nvPr/>
        </p:nvSpPr>
        <p:spPr bwMode="auto">
          <a:xfrm>
            <a:off x="2206" y="1242"/>
            <a:ext cx="6022043" cy="6852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88" rIns="91380" bIns="45688" rtlCol="0" anchor="ctr"/>
          <a:lstStyle/>
          <a:p>
            <a:pPr algn="ctr">
              <a:defRPr/>
            </a:pPr>
            <a:endParaRPr lang="ru-RU" sz="1800">
              <a:solidFill>
                <a:srgbClr val="F2F3F8"/>
              </a:solidFill>
              <a:latin typeface="Arial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1360526" y="1628633"/>
            <a:ext cx="5062755" cy="502811"/>
          </a:xfrm>
          <a:prstGeom prst="rect">
            <a:avLst/>
          </a:prstGeom>
          <a:noFill/>
        </p:spPr>
        <p:txBody>
          <a:bodyPr wrap="square" lIns="91380" tIns="45688" rIns="91380" bIns="45688">
            <a:spAutoFit/>
          </a:bodyPr>
          <a:lstStyle/>
          <a:p>
            <a:pPr>
              <a:defRPr/>
            </a:pPr>
            <a:r>
              <a:rPr lang="ru-RU" sz="1300">
                <a:solidFill>
                  <a:srgbClr val="002060"/>
                </a:solidFill>
                <a:latin typeface="Arial"/>
              </a:rPr>
              <a:t>Повышенный уровень шума и другие неблагоприятные характеристики шума</a:t>
            </a:r>
            <a:endParaRPr/>
          </a:p>
        </p:txBody>
      </p:sp>
      <p:sp>
        <p:nvSpPr>
          <p:cNvPr id="37" name="TextBox 36"/>
          <p:cNvSpPr txBox="1"/>
          <p:nvPr/>
        </p:nvSpPr>
        <p:spPr bwMode="auto">
          <a:xfrm>
            <a:off x="520719" y="615611"/>
            <a:ext cx="5085068" cy="592256"/>
          </a:xfrm>
          <a:prstGeom prst="rect">
            <a:avLst/>
          </a:prstGeom>
        </p:spPr>
        <p:txBody>
          <a:bodyPr lIns="91335" tIns="45665" rIns="91335" bIns="45665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609217">
              <a:defRPr/>
            </a:pPr>
            <a:r>
              <a:rPr lang="ru-RU"/>
              <a:t>Опасность</a:t>
            </a:r>
            <a:endParaRPr/>
          </a:p>
        </p:txBody>
      </p:sp>
      <p:sp>
        <p:nvSpPr>
          <p:cNvPr id="38" name="TextBox 37"/>
          <p:cNvSpPr txBox="1"/>
          <p:nvPr/>
        </p:nvSpPr>
        <p:spPr bwMode="auto">
          <a:xfrm>
            <a:off x="1360522" y="2693543"/>
            <a:ext cx="7543698" cy="297580"/>
          </a:xfrm>
          <a:prstGeom prst="rect">
            <a:avLst/>
          </a:prstGeom>
          <a:noFill/>
        </p:spPr>
        <p:txBody>
          <a:bodyPr wrap="square" lIns="91380" tIns="45688" rIns="91380" bIns="45688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 sz="1300">
                <a:latin typeface="Arial"/>
              </a:rPr>
              <a:t>Транспортное средство, в том числе погрузчик</a:t>
            </a:r>
            <a:endParaRPr/>
          </a:p>
        </p:txBody>
      </p:sp>
      <p:sp>
        <p:nvSpPr>
          <p:cNvPr id="39" name="TextBox 38"/>
          <p:cNvSpPr txBox="1"/>
          <p:nvPr/>
        </p:nvSpPr>
        <p:spPr bwMode="auto">
          <a:xfrm>
            <a:off x="1292901" y="3763625"/>
            <a:ext cx="7543698" cy="297580"/>
          </a:xfrm>
          <a:prstGeom prst="rect">
            <a:avLst/>
          </a:prstGeom>
          <a:noFill/>
        </p:spPr>
        <p:txBody>
          <a:bodyPr wrap="square" lIns="91380" tIns="45688" rIns="91380" bIns="45688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 sz="1300">
                <a:latin typeface="Arial"/>
              </a:rPr>
              <a:t>Острые кромки и заусенцы</a:t>
            </a:r>
            <a:endParaRPr/>
          </a:p>
        </p:txBody>
      </p:sp>
      <p:sp>
        <p:nvSpPr>
          <p:cNvPr id="40" name="TextBox 39"/>
          <p:cNvSpPr txBox="1"/>
          <p:nvPr/>
        </p:nvSpPr>
        <p:spPr bwMode="auto">
          <a:xfrm>
            <a:off x="1350978" y="4825746"/>
            <a:ext cx="4753667" cy="502811"/>
          </a:xfrm>
          <a:prstGeom prst="rect">
            <a:avLst/>
          </a:prstGeom>
          <a:noFill/>
        </p:spPr>
        <p:txBody>
          <a:bodyPr wrap="square" lIns="91380" tIns="45688" rIns="91380" bIns="45688">
            <a:spAutoFit/>
          </a:bodyPr>
          <a:lstStyle/>
          <a:p>
            <a:pPr>
              <a:defRPr/>
            </a:pPr>
            <a:r>
              <a:rPr lang="ru-RU" sz="1300">
                <a:solidFill>
                  <a:srgbClr val="002060"/>
                </a:solidFill>
                <a:latin typeface="Arial"/>
              </a:rPr>
              <a:t>Нефть, нефтепродукты, смазочные масла, воздействующие на кожные покровы</a:t>
            </a:r>
            <a:endParaRPr/>
          </a:p>
        </p:txBody>
      </p:sp>
      <p:sp>
        <p:nvSpPr>
          <p:cNvPr id="42" name="TextBox 41"/>
          <p:cNvSpPr txBox="1"/>
          <p:nvPr/>
        </p:nvSpPr>
        <p:spPr bwMode="auto">
          <a:xfrm>
            <a:off x="1350979" y="5938386"/>
            <a:ext cx="4291999" cy="502811"/>
          </a:xfrm>
          <a:prstGeom prst="rect">
            <a:avLst/>
          </a:prstGeom>
          <a:noFill/>
        </p:spPr>
        <p:txBody>
          <a:bodyPr wrap="square" lIns="91380" tIns="45688" rIns="91380" bIns="45688">
            <a:spAutoFit/>
          </a:bodyPr>
          <a:lstStyle/>
          <a:p>
            <a:pPr>
              <a:defRPr/>
            </a:pPr>
            <a:r>
              <a:rPr lang="ru-RU" sz="1300" dirty="0">
                <a:solidFill>
                  <a:srgbClr val="002060"/>
                </a:solidFill>
                <a:latin typeface="Arial"/>
              </a:rPr>
              <a:t>Груз, инструмент или предмет, перемещаемый или поднимаемый </a:t>
            </a:r>
            <a:endParaRPr dirty="0"/>
          </a:p>
        </p:txBody>
      </p:sp>
      <p:sp>
        <p:nvSpPr>
          <p:cNvPr id="43" name="TextBox 42"/>
          <p:cNvSpPr txBox="1"/>
          <p:nvPr/>
        </p:nvSpPr>
        <p:spPr bwMode="auto">
          <a:xfrm>
            <a:off x="15188" y="1959954"/>
            <a:ext cx="669935" cy="276999"/>
          </a:xfrm>
          <a:prstGeom prst="rect">
            <a:avLst/>
          </a:prstGeom>
          <a:noFill/>
        </p:spPr>
        <p:txBody>
          <a:bodyPr wrap="square" lIns="91380" tIns="45688" rIns="91380" bIns="45688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60A8"/>
                </a:solidFill>
                <a:latin typeface="Arial"/>
              </a:rPr>
              <a:t>СОУТ</a:t>
            </a:r>
            <a:endParaRPr/>
          </a:p>
        </p:txBody>
      </p:sp>
      <p:sp>
        <p:nvSpPr>
          <p:cNvPr id="45" name="TextBox 44"/>
          <p:cNvSpPr txBox="1"/>
          <p:nvPr/>
        </p:nvSpPr>
        <p:spPr bwMode="auto">
          <a:xfrm>
            <a:off x="7052282" y="357122"/>
            <a:ext cx="5085068" cy="592256"/>
          </a:xfrm>
          <a:prstGeom prst="rect">
            <a:avLst/>
          </a:prstGeom>
        </p:spPr>
        <p:txBody>
          <a:bodyPr lIns="91335" tIns="45665" rIns="91335" bIns="45665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609217">
              <a:lnSpc>
                <a:spcPct val="80000"/>
              </a:lnSpc>
              <a:defRPr/>
            </a:pPr>
            <a:r>
              <a:rPr lang="ru-RU"/>
              <a:t>Защитное свойство</a:t>
            </a:r>
            <a:endParaRPr/>
          </a:p>
        </p:txBody>
      </p:sp>
      <p:cxnSp>
        <p:nvCxnSpPr>
          <p:cNvPr id="47" name="Google Shape;226;p9"/>
          <p:cNvCxnSpPr>
            <a:cxnSpLocks/>
          </p:cNvCxnSpPr>
          <p:nvPr/>
        </p:nvCxnSpPr>
        <p:spPr bwMode="auto">
          <a:xfrm flipH="1" flipV="1">
            <a:off x="556536" y="2240416"/>
            <a:ext cx="11044683" cy="2457"/>
          </a:xfrm>
          <a:prstGeom prst="straightConnector1">
            <a:avLst/>
          </a:prstGeom>
          <a:solidFill>
            <a:srgbClr val="DD2B0E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Прямоугольник 47"/>
          <p:cNvSpPr/>
          <p:nvPr/>
        </p:nvSpPr>
        <p:spPr bwMode="auto">
          <a:xfrm>
            <a:off x="7426482" y="1722687"/>
            <a:ext cx="6090622" cy="297580"/>
          </a:xfrm>
          <a:prstGeom prst="rect">
            <a:avLst/>
          </a:prstGeom>
        </p:spPr>
        <p:txBody>
          <a:bodyPr lIns="91380" tIns="45688" rIns="91380" bIns="45688">
            <a:spAutoFit/>
          </a:bodyPr>
          <a:lstStyle/>
          <a:p>
            <a:pPr marL="6349" lvl="1" defTabSz="913762">
              <a:defRPr/>
            </a:pPr>
            <a:r>
              <a:rPr lang="ru-RU" sz="1300">
                <a:solidFill>
                  <a:srgbClr val="002060"/>
                </a:solidFill>
                <a:latin typeface="Arial"/>
              </a:rPr>
              <a:t>Защита органа слуха от воздействия шума</a:t>
            </a:r>
            <a:endParaRPr/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7426482" y="2731225"/>
            <a:ext cx="6090622" cy="297580"/>
          </a:xfrm>
          <a:prstGeom prst="rect">
            <a:avLst/>
          </a:prstGeom>
        </p:spPr>
        <p:txBody>
          <a:bodyPr lIns="91380" tIns="45688" rIns="91380" bIns="45688">
            <a:spAutoFit/>
          </a:bodyPr>
          <a:lstStyle/>
          <a:p>
            <a:pPr marL="6349" lvl="1" defTabSz="913762">
              <a:defRPr/>
            </a:pPr>
            <a:r>
              <a:rPr lang="ru-RU" sz="1300" dirty="0">
                <a:solidFill>
                  <a:srgbClr val="002060"/>
                </a:solidFill>
                <a:latin typeface="Arial"/>
              </a:rPr>
              <a:t>Сигнальная повышенной видимости </a:t>
            </a:r>
            <a:endParaRPr dirty="0"/>
          </a:p>
        </p:txBody>
      </p:sp>
      <p:cxnSp>
        <p:nvCxnSpPr>
          <p:cNvPr id="50" name="Google Shape;226;p9"/>
          <p:cNvCxnSpPr>
            <a:cxnSpLocks/>
          </p:cNvCxnSpPr>
          <p:nvPr/>
        </p:nvCxnSpPr>
        <p:spPr bwMode="auto">
          <a:xfrm flipH="1">
            <a:off x="539754" y="3307131"/>
            <a:ext cx="11080499" cy="1"/>
          </a:xfrm>
          <a:prstGeom prst="straightConnector1">
            <a:avLst/>
          </a:prstGeom>
          <a:solidFill>
            <a:srgbClr val="DD2B0E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" name="Picture 7" descr="C:\Users\sova\Desktop\257132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70467" y="1628633"/>
            <a:ext cx="467702" cy="467641"/>
          </a:xfrm>
          <a:prstGeom prst="rect">
            <a:avLst/>
          </a:prstGeom>
          <a:noFill/>
        </p:spPr>
      </p:pic>
      <p:pic>
        <p:nvPicPr>
          <p:cNvPr id="1026" name="Picture 2" descr="Значок Погрузчика — стоковая векторная графика и другие изображения на тему  Векторная графика - Векторная графика, Вилочный погрузчик, Доставлять -  iStock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87210" y="2450595"/>
            <a:ext cx="845549" cy="845549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48744" y="3607158"/>
            <a:ext cx="534610" cy="60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16081" y="4751881"/>
            <a:ext cx="528385" cy="5283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48744" y="5884441"/>
            <a:ext cx="565262" cy="565262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64" name="Google Shape;226;p9"/>
          <p:cNvCxnSpPr>
            <a:cxnSpLocks/>
          </p:cNvCxnSpPr>
          <p:nvPr/>
        </p:nvCxnSpPr>
        <p:spPr bwMode="auto">
          <a:xfrm flipH="1">
            <a:off x="520717" y="4408998"/>
            <a:ext cx="11080499" cy="1"/>
          </a:xfrm>
          <a:prstGeom prst="straightConnector1">
            <a:avLst/>
          </a:prstGeom>
          <a:solidFill>
            <a:srgbClr val="DD2B0E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226;p9"/>
          <p:cNvCxnSpPr>
            <a:cxnSpLocks/>
          </p:cNvCxnSpPr>
          <p:nvPr/>
        </p:nvCxnSpPr>
        <p:spPr bwMode="auto">
          <a:xfrm flipH="1">
            <a:off x="511591" y="5598202"/>
            <a:ext cx="11080499" cy="1"/>
          </a:xfrm>
          <a:prstGeom prst="straightConnector1">
            <a:avLst/>
          </a:prstGeom>
          <a:solidFill>
            <a:srgbClr val="DD2B0E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Прямоугольник 56"/>
          <p:cNvSpPr/>
          <p:nvPr/>
        </p:nvSpPr>
        <p:spPr bwMode="auto">
          <a:xfrm>
            <a:off x="7426482" y="3768428"/>
            <a:ext cx="6090622" cy="297580"/>
          </a:xfrm>
          <a:prstGeom prst="rect">
            <a:avLst/>
          </a:prstGeom>
        </p:spPr>
        <p:txBody>
          <a:bodyPr lIns="91380" tIns="45688" rIns="91380" bIns="45688">
            <a:spAutoFit/>
          </a:bodyPr>
          <a:lstStyle/>
          <a:p>
            <a:pPr marL="6349" lvl="1" defTabSz="913762">
              <a:defRPr/>
            </a:pPr>
            <a:r>
              <a:rPr lang="ru-RU" sz="1300">
                <a:solidFill>
                  <a:srgbClr val="002060"/>
                </a:solidFill>
                <a:latin typeface="Arial"/>
              </a:rPr>
              <a:t>Защита от механических воздействий (порезов)</a:t>
            </a:r>
            <a:endParaRPr/>
          </a:p>
        </p:txBody>
      </p:sp>
      <p:sp>
        <p:nvSpPr>
          <p:cNvPr id="58" name="Прямоугольник 57"/>
          <p:cNvSpPr/>
          <p:nvPr/>
        </p:nvSpPr>
        <p:spPr bwMode="auto">
          <a:xfrm>
            <a:off x="7426482" y="4890826"/>
            <a:ext cx="6090622" cy="297580"/>
          </a:xfrm>
          <a:prstGeom prst="rect">
            <a:avLst/>
          </a:prstGeom>
        </p:spPr>
        <p:txBody>
          <a:bodyPr lIns="91380" tIns="45688" rIns="91380" bIns="45688">
            <a:spAutoFit/>
          </a:bodyPr>
          <a:lstStyle/>
          <a:p>
            <a:pPr marL="6349" lvl="1" defTabSz="913762">
              <a:defRPr/>
            </a:pPr>
            <a:r>
              <a:rPr lang="ru-RU" sz="1300">
                <a:solidFill>
                  <a:srgbClr val="002060"/>
                </a:solidFill>
                <a:latin typeface="Arial"/>
              </a:rPr>
              <a:t>Защита от нефти и нефтепродуктов </a:t>
            </a:r>
            <a:endParaRPr/>
          </a:p>
        </p:txBody>
      </p:sp>
      <p:sp>
        <p:nvSpPr>
          <p:cNvPr id="60" name="Прямоугольник 59"/>
          <p:cNvSpPr/>
          <p:nvPr/>
        </p:nvSpPr>
        <p:spPr bwMode="auto">
          <a:xfrm>
            <a:off x="7426482" y="6013187"/>
            <a:ext cx="6090622" cy="307777"/>
          </a:xfrm>
          <a:prstGeom prst="rect">
            <a:avLst/>
          </a:prstGeom>
        </p:spPr>
        <p:txBody>
          <a:bodyPr lIns="91380" tIns="45688" rIns="91380" bIns="45688">
            <a:spAutoFit/>
          </a:bodyPr>
          <a:lstStyle/>
          <a:p>
            <a:pPr>
              <a:defRPr/>
            </a:pPr>
            <a:r>
              <a:rPr lang="ru-RU" sz="1400"/>
              <a:t>Защита от механических воздействий (ударов) </a:t>
            </a:r>
            <a:endParaRPr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512753" y="1547811"/>
            <a:ext cx="561935" cy="5619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3095" t="6007" r="7307" b="53632"/>
          <a:stretch/>
        </p:blipFill>
        <p:spPr bwMode="auto">
          <a:xfrm>
            <a:off x="6512752" y="2574427"/>
            <a:ext cx="471878" cy="5110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70763" y="6164198"/>
            <a:ext cx="634202" cy="47917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1" name="Равно 40"/>
          <p:cNvSpPr/>
          <p:nvPr/>
        </p:nvSpPr>
        <p:spPr bwMode="auto">
          <a:xfrm>
            <a:off x="5456920" y="399506"/>
            <a:ext cx="1112511" cy="720447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380" tIns="45688" rIns="91380" bIns="45688" rtlCol="0" anchor="ctr"/>
          <a:lstStyle/>
          <a:p>
            <a:pPr algn="ctr">
              <a:defRPr/>
            </a:pPr>
            <a:endParaRPr lang="ru-RU" sz="2700"/>
          </a:p>
        </p:txBody>
      </p:sp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-299"/>
          <a:stretch/>
        </p:blipFill>
        <p:spPr bwMode="auto">
          <a:xfrm>
            <a:off x="6228683" y="4559333"/>
            <a:ext cx="544561" cy="60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14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361956" y="4877683"/>
            <a:ext cx="640074" cy="4836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3" name="Picture 1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 rot="1484358">
            <a:off x="6618863" y="3509348"/>
            <a:ext cx="715146" cy="71514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5" name="Picture 7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-299"/>
          <a:stretch/>
        </p:blipFill>
        <p:spPr bwMode="auto">
          <a:xfrm>
            <a:off x="6253035" y="3476057"/>
            <a:ext cx="544561" cy="60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14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386307" y="3794406"/>
            <a:ext cx="640074" cy="4836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Овал 1"/>
          <p:cNvSpPr/>
          <p:nvPr/>
        </p:nvSpPr>
        <p:spPr bwMode="auto">
          <a:xfrm>
            <a:off x="114097" y="1621631"/>
            <a:ext cx="359341" cy="335832"/>
          </a:xfrm>
          <a:prstGeom prst="ellipse">
            <a:avLst/>
          </a:prstGeom>
          <a:solidFill>
            <a:srgbClr val="157CD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88" rIns="91380" bIns="45688"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4" cstate="print"/>
          <a:srcRect l="24047" r="16420" b="50509"/>
          <a:stretch/>
        </p:blipFill>
        <p:spPr bwMode="auto">
          <a:xfrm>
            <a:off x="146778" y="1555998"/>
            <a:ext cx="440432" cy="36615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/>
          <p:nvPr/>
        </p:nvSpPr>
        <p:spPr bwMode="auto">
          <a:xfrm>
            <a:off x="742842" y="596236"/>
            <a:ext cx="4037740" cy="664083"/>
          </a:xfrm>
          <a:prstGeom prst="rect">
            <a:avLst/>
          </a:prstGeom>
        </p:spPr>
        <p:txBody>
          <a:bodyPr lIns="91395" tIns="45697" rIns="91395" bIns="45697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009">
              <a:lnSpc>
                <a:spcPts val="3899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Конструкция</a:t>
            </a:r>
            <a:endParaRPr lang="ru-RU" sz="1100"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234656" y="1744415"/>
            <a:ext cx="4450630" cy="4230471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marL="171377" indent="-171377">
              <a:buFont typeface="Arial"/>
              <a:buChar char="•"/>
              <a:defRPr/>
            </a:pPr>
            <a:endParaRPr lang="ru-RU" sz="2400">
              <a:solidFill>
                <a:srgbClr val="002060"/>
              </a:solidFill>
            </a:endParaRPr>
          </a:p>
          <a:p>
            <a:pPr marL="171377" indent="-171377">
              <a:buFont typeface="Arial"/>
              <a:buChar char="•"/>
              <a:defRPr/>
            </a:pPr>
            <a:r>
              <a:rPr lang="ru-RU" sz="2400">
                <a:solidFill>
                  <a:srgbClr val="002060"/>
                </a:solidFill>
              </a:rPr>
              <a:t>наличие ударопрочного </a:t>
            </a:r>
            <a:endParaRPr/>
          </a:p>
          <a:p>
            <a:pPr>
              <a:defRPr/>
            </a:pPr>
            <a:r>
              <a:rPr lang="ru-RU" sz="2400">
                <a:solidFill>
                  <a:srgbClr val="002060"/>
                </a:solidFill>
              </a:rPr>
              <a:t>   подноска 200 Дж</a:t>
            </a:r>
            <a:endParaRPr lang="ru-RU" sz="1100">
              <a:solidFill>
                <a:srgbClr val="002060"/>
              </a:solidFill>
            </a:endParaRPr>
          </a:p>
          <a:p>
            <a:pPr>
              <a:defRPr/>
            </a:pPr>
            <a:endParaRPr lang="ru-RU" sz="1100">
              <a:solidFill>
                <a:srgbClr val="002060"/>
              </a:solidFill>
            </a:endParaRPr>
          </a:p>
          <a:p>
            <a:pPr marL="171377" indent="-171377">
              <a:buFont typeface="Arial"/>
              <a:buChar char="•"/>
              <a:defRPr/>
            </a:pPr>
            <a:endParaRPr lang="ru-RU" sz="2400">
              <a:solidFill>
                <a:srgbClr val="002060"/>
              </a:solidFill>
            </a:endParaRPr>
          </a:p>
          <a:p>
            <a:pPr marL="171377" indent="-171377" defTabSz="914009">
              <a:buFont typeface="Arial"/>
              <a:buChar char="•"/>
              <a:defRPr/>
            </a:pPr>
            <a:r>
              <a:rPr lang="ru-RU" sz="2400">
                <a:solidFill>
                  <a:srgbClr val="002060"/>
                </a:solidFill>
              </a:rPr>
              <a:t>с креплением на каску </a:t>
            </a:r>
            <a:endParaRPr/>
          </a:p>
          <a:p>
            <a:pPr marL="171377" indent="-171377" defTabSz="914009">
              <a:buFont typeface="Arial"/>
              <a:buChar char="•"/>
              <a:defRPr/>
            </a:pPr>
            <a:endParaRPr lang="ru-RU" sz="2400">
              <a:solidFill>
                <a:srgbClr val="002060"/>
              </a:solidFill>
            </a:endParaRPr>
          </a:p>
          <a:p>
            <a:pPr marL="171377" indent="-171377">
              <a:buFont typeface="Arial"/>
              <a:buChar char="•"/>
              <a:defRPr/>
            </a:pPr>
            <a:endParaRPr lang="ru-RU" sz="2400">
              <a:solidFill>
                <a:srgbClr val="002060"/>
              </a:solidFill>
            </a:endParaRPr>
          </a:p>
          <a:p>
            <a:pPr marL="171377" indent="-171377">
              <a:buFont typeface="Arial"/>
              <a:buChar char="•"/>
              <a:defRPr/>
            </a:pPr>
            <a:endParaRPr lang="ru-RU" sz="2400">
              <a:solidFill>
                <a:srgbClr val="002060"/>
              </a:solidFill>
            </a:endParaRPr>
          </a:p>
          <a:p>
            <a:pPr marL="171377" indent="-171377">
              <a:buFont typeface="Arial"/>
              <a:buChar char="•"/>
              <a:defRPr/>
            </a:pPr>
            <a:r>
              <a:rPr lang="ru-RU" sz="2400">
                <a:solidFill>
                  <a:srgbClr val="002060"/>
                </a:solidFill>
              </a:rPr>
              <a:t>закрытые</a:t>
            </a:r>
            <a:endParaRPr lang="en-US" sz="2400">
              <a:solidFill>
                <a:srgbClr val="002060"/>
              </a:solidFill>
            </a:endParaRPr>
          </a:p>
          <a:p>
            <a:pPr marL="171377" indent="-171377">
              <a:buFont typeface="Arial"/>
              <a:buChar char="•"/>
              <a:defRPr/>
            </a:pPr>
            <a:r>
              <a:rPr lang="ru-RU" sz="2400">
                <a:solidFill>
                  <a:srgbClr val="002060"/>
                </a:solidFill>
              </a:rPr>
              <a:t>с покрытием от запотевания</a:t>
            </a:r>
            <a:endParaRPr/>
          </a:p>
          <a:p>
            <a:pPr marL="171377" indent="-171377">
              <a:buFont typeface="Arial"/>
              <a:buChar char="•"/>
              <a:defRPr/>
            </a:pPr>
            <a:endParaRPr lang="ru-RU" sz="180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56265" y="1841457"/>
            <a:ext cx="3666978" cy="4661101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>
              <a:defRPr/>
            </a:pPr>
            <a:endParaRPr lang="ru-RU" sz="1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rgbClr val="002060"/>
                </a:solidFill>
              </a:rPr>
              <a:t>СИЗ </a:t>
            </a:r>
            <a:r>
              <a:rPr lang="ru-RU" sz="2800" dirty="0">
                <a:solidFill>
                  <a:srgbClr val="002060"/>
                </a:solidFill>
              </a:rPr>
              <a:t>ног</a:t>
            </a:r>
            <a:r>
              <a:rPr lang="ru-RU" sz="2400" dirty="0">
                <a:solidFill>
                  <a:srgbClr val="002060"/>
                </a:solidFill>
              </a:rPr>
              <a:t>:</a:t>
            </a:r>
            <a:endParaRPr dirty="0"/>
          </a:p>
          <a:p>
            <a:pPr marL="171377" indent="-171377">
              <a:buFont typeface="Arial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</a:rPr>
              <a:t>Ботинки</a:t>
            </a:r>
            <a:endParaRPr lang="ru-RU" sz="1100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1100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2400" dirty="0">
              <a:solidFill>
                <a:srgbClr val="002060"/>
              </a:solidFill>
            </a:endParaRPr>
          </a:p>
          <a:p>
            <a:pPr defTabSz="914009">
              <a:defRPr/>
            </a:pPr>
            <a:r>
              <a:rPr lang="ru-RU" sz="2400" dirty="0">
                <a:solidFill>
                  <a:srgbClr val="002060"/>
                </a:solidFill>
              </a:rPr>
              <a:t>СИЗ органа слуха:</a:t>
            </a:r>
            <a:endParaRPr dirty="0"/>
          </a:p>
          <a:p>
            <a:pPr marL="171377" indent="-171377" defTabSz="914009">
              <a:buFont typeface="Arial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</a:rPr>
              <a:t>противошумные наушники</a:t>
            </a:r>
            <a:endParaRPr dirty="0"/>
          </a:p>
          <a:p>
            <a:pPr marL="171377" indent="-171377">
              <a:buFont typeface="Arial"/>
              <a:buChar char="•"/>
              <a:defRPr/>
            </a:pPr>
            <a:endParaRPr lang="ru-RU" sz="1800" dirty="0">
              <a:solidFill>
                <a:srgbClr val="002060"/>
              </a:solidFill>
            </a:endParaRPr>
          </a:p>
          <a:p>
            <a:pPr marL="171377" indent="-171377">
              <a:buFont typeface="Arial"/>
              <a:buChar char="•"/>
              <a:defRPr/>
            </a:pPr>
            <a:endParaRPr lang="ru-RU" sz="1800" dirty="0">
              <a:solidFill>
                <a:srgbClr val="002060"/>
              </a:solidFill>
            </a:endParaRPr>
          </a:p>
          <a:p>
            <a:pPr defTabSz="914009">
              <a:defRPr/>
            </a:pPr>
            <a:r>
              <a:rPr lang="ru-RU" sz="2400" dirty="0">
                <a:solidFill>
                  <a:srgbClr val="002060"/>
                </a:solidFill>
              </a:rPr>
              <a:t>СИЗ глаз:</a:t>
            </a:r>
            <a:endParaRPr dirty="0"/>
          </a:p>
          <a:p>
            <a:pPr marL="171377" indent="-171377">
              <a:buFont typeface="Arial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</a:rPr>
              <a:t>очки</a:t>
            </a:r>
            <a:endParaRPr dirty="0"/>
          </a:p>
          <a:p>
            <a:pPr marL="171377" indent="-171377">
              <a:buFont typeface="Arial"/>
              <a:buChar char="•"/>
              <a:defRPr/>
            </a:pPr>
            <a:endParaRPr lang="ru-RU" sz="1800" dirty="0">
              <a:solidFill>
                <a:srgbClr val="002060"/>
              </a:solidFill>
            </a:endParaRPr>
          </a:p>
          <a:p>
            <a:pPr marL="171377" indent="-171377">
              <a:buFont typeface="Arial"/>
              <a:buChar char="•"/>
              <a:defRPr/>
            </a:pP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5850495" y="370900"/>
            <a:ext cx="5177371" cy="592256"/>
          </a:xfrm>
          <a:prstGeom prst="rect">
            <a:avLst/>
          </a:prstGeom>
        </p:spPr>
        <p:txBody>
          <a:bodyPr lIns="91395" tIns="45697" rIns="91395" bIns="45697"/>
          <a:lstStyle/>
          <a:p>
            <a:pPr defTabSz="914009">
              <a:lnSpc>
                <a:spcPts val="38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>
                <a:solidFill>
                  <a:srgbClr val="002060"/>
                </a:solidFill>
                <a:latin typeface="Arial Black"/>
                <a:ea typeface="Arial"/>
                <a:cs typeface="Arial"/>
              </a:rPr>
              <a:t>Дополнительные элементы</a:t>
            </a:r>
            <a:endParaRPr/>
          </a:p>
        </p:txBody>
      </p:sp>
      <p:pic>
        <p:nvPicPr>
          <p:cNvPr id="24" name="Google Shape;938;p51"/>
          <p:cNvPicPr/>
          <p:nvPr/>
        </p:nvPicPr>
        <p:blipFill>
          <a:blip r:embed="rId2" cstate="print">
            <a:alphaModFix/>
          </a:blip>
          <a:srcRect r="10" b="49"/>
          <a:stretch/>
        </p:blipFill>
        <p:spPr bwMode="auto">
          <a:xfrm rot="10800000">
            <a:off x="5278297" y="1841073"/>
            <a:ext cx="764869" cy="7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Наушники противошумные «СОМЗ-77 ЗЕБРА PREMIUM» (67772)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4957168" y="3216491"/>
            <a:ext cx="795955" cy="1193933"/>
          </a:xfrm>
          <a:prstGeom prst="rect">
            <a:avLst/>
          </a:prstGeom>
          <a:noFill/>
        </p:spPr>
      </p:pic>
      <p:pic>
        <p:nvPicPr>
          <p:cNvPr id="26" name="Picture 2" descr="Очки закрытые UVEX «Мегасоник» (9320265)"/>
          <p:cNvPicPr>
            <a:picLocks noChangeAspect="1" noChangeArrowheads="1"/>
          </p:cNvPicPr>
          <p:nvPr/>
        </p:nvPicPr>
        <p:blipFill>
          <a:blip r:embed="rId4" cstate="print"/>
          <a:srcRect b="128"/>
          <a:stretch/>
        </p:blipFill>
        <p:spPr bwMode="auto">
          <a:xfrm>
            <a:off x="4704751" y="4898063"/>
            <a:ext cx="1394018" cy="734134"/>
          </a:xfrm>
          <a:prstGeom prst="rect">
            <a:avLst/>
          </a:prstGeom>
          <a:noFill/>
        </p:spPr>
      </p:pic>
      <p:pic>
        <p:nvPicPr>
          <p:cNvPr id="1026" name="Picture 2" descr="Ботинки кожаные «Капитан»"/>
          <p:cNvPicPr>
            <a:picLocks noChangeAspect="1" noChangeArrowheads="1"/>
          </p:cNvPicPr>
          <p:nvPr/>
        </p:nvPicPr>
        <p:blipFill>
          <a:blip r:embed="rId5" cstate="print"/>
          <a:stretch/>
        </p:blipFill>
        <p:spPr bwMode="auto">
          <a:xfrm>
            <a:off x="4720549" y="1440130"/>
            <a:ext cx="1242335" cy="1863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716193"/>
          <a:ext cx="12190412" cy="4747837"/>
        </p:xfrm>
        <a:graphic>
          <a:graphicData uri="http://schemas.openxmlformats.org/drawingml/2006/table">
            <a:tbl>
              <a:tblPr/>
              <a:tblGrid>
                <a:gridCol w="3017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158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07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467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4234">
                <a:tc>
                  <a:txBody>
                    <a:bodyPr/>
                    <a:lstStyle/>
                    <a:p>
                      <a:pPr marL="365125" lvl="1" indent="0" algn="l">
                        <a:defRPr/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</a:rPr>
                        <a:t>Тип СИЗ</a:t>
                      </a:r>
                      <a:endParaRPr/>
                    </a:p>
                  </a:txBody>
                  <a:tcPr marL="21673" marR="21673" marT="32522" marB="32522" anchor="ctr">
                    <a:solidFill>
                      <a:srgbClr val="E2E4EA"/>
                    </a:solidFill>
                  </a:tcPr>
                </a:tc>
                <a:tc>
                  <a:txBody>
                    <a:bodyPr/>
                    <a:lstStyle/>
                    <a:p>
                      <a:pPr marL="365125" lvl="1" indent="0" algn="l">
                        <a:defRPr/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</a:rPr>
                        <a:t>Наименование СИЗ</a:t>
                      </a:r>
                      <a:br>
                        <a:rPr lang="ru-RU" sz="1400" b="1">
                          <a:solidFill>
                            <a:srgbClr val="002060"/>
                          </a:solidFill>
                        </a:rPr>
                      </a:br>
                      <a:r>
                        <a:rPr lang="ru-RU" sz="800" b="1">
                          <a:solidFill>
                            <a:srgbClr val="002060"/>
                          </a:solidFill>
                        </a:rPr>
                        <a:t>с указанием конкретных данных о конструкции, классе защиты, категориях эффективности и / или эксплуатационных уровнях</a:t>
                      </a:r>
                      <a:endParaRPr/>
                    </a:p>
                  </a:txBody>
                  <a:tcPr marL="21673" marR="21673" marT="32522" marB="32522" anchor="ctr">
                    <a:solidFill>
                      <a:srgbClr val="E2E4EA"/>
                    </a:solidFill>
                  </a:tcPr>
                </a:tc>
                <a:tc>
                  <a:txBody>
                    <a:bodyPr/>
                    <a:lstStyle/>
                    <a:p>
                      <a:pPr marL="274638" lvl="1" indent="0" algn="l">
                        <a:defRPr/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</a:rPr>
                        <a:t>Нормы выдачи</a:t>
                      </a:r>
                      <a:br>
                        <a:rPr lang="ru-RU" sz="1400" b="1">
                          <a:solidFill>
                            <a:srgbClr val="002060"/>
                          </a:solidFill>
                        </a:rPr>
                      </a:br>
                      <a:r>
                        <a:rPr lang="ru-RU" sz="800" b="1">
                          <a:solidFill>
                            <a:srgbClr val="002060"/>
                          </a:solidFill>
                        </a:rPr>
                        <a:t>с указанием периодичности выдачи, кол-ва на период,ед. измерения (штуки, пары, комплекты, г, мл.)</a:t>
                      </a:r>
                      <a:endParaRPr/>
                    </a:p>
                  </a:txBody>
                  <a:tcPr marL="21673" marR="21673" marT="32522" marB="32522" anchor="ctr">
                    <a:solidFill>
                      <a:srgbClr val="E2E4EA"/>
                    </a:solidFill>
                  </a:tcPr>
                </a:tc>
                <a:tc>
                  <a:txBody>
                    <a:bodyPr/>
                    <a:lstStyle/>
                    <a:p>
                      <a:pPr marL="263525" lvl="1" indent="0" algn="l" defTabSz="914400">
                        <a:defRPr/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</a:rPr>
                        <a:t>Основание выдачи СИЗ </a:t>
                      </a:r>
                      <a:endParaRPr/>
                    </a:p>
                    <a:p>
                      <a:pPr marL="263525" lvl="1" indent="0" algn="l" defTabSz="914400">
                        <a:defRPr/>
                      </a:pPr>
                      <a:r>
                        <a:rPr lang="ru-RU" sz="800" b="1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ru-RU" sz="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пункты Единых типовых норм, правил по охране труда и иных документов)</a:t>
                      </a:r>
                      <a:endParaRPr/>
                    </a:p>
                  </a:txBody>
                  <a:tcPr marL="21673" marR="21673" marT="32522" marB="32522" anchor="ctr">
                    <a:solidFill>
                      <a:srgbClr val="E2E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2434"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Одежда специальная для защиты</a:t>
                      </a:r>
                      <a:br>
                        <a:rPr lang="ru-RU" sz="1200">
                          <a:solidFill>
                            <a:srgbClr val="002060"/>
                          </a:solidFill>
                        </a:rPr>
                      </a:b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пониженных температур</a:t>
                      </a:r>
                      <a:endParaRPr lang="ru-RU" sz="12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Костюм </a:t>
                      </a:r>
                      <a:r>
                        <a:rPr lang="ru-RU" sz="1200" b="1">
                          <a:solidFill>
                            <a:srgbClr val="002060"/>
                          </a:solidFill>
                        </a:rPr>
                        <a:t>(куртка, брюки)</a:t>
                      </a: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 для защиты</a:t>
                      </a:r>
                      <a:br>
                        <a:rPr lang="ru-RU" sz="1200">
                          <a:solidFill>
                            <a:srgbClr val="002060"/>
                          </a:solidFill>
                        </a:rPr>
                      </a:b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от пониженных температур </a:t>
                      </a:r>
                      <a:r>
                        <a:rPr lang="ru-RU" sz="1200" b="1">
                          <a:solidFill>
                            <a:srgbClr val="002060"/>
                          </a:solidFill>
                        </a:rPr>
                        <a:t>3 класса защиты (</a:t>
                      </a:r>
                      <a:r>
                        <a:rPr lang="en-US" sz="1200" b="1">
                          <a:solidFill>
                            <a:srgbClr val="002060"/>
                          </a:solidFill>
                        </a:rPr>
                        <a:t>III </a:t>
                      </a:r>
                      <a:r>
                        <a:rPr lang="ru-RU" sz="1200" b="1">
                          <a:solidFill>
                            <a:srgbClr val="002060"/>
                          </a:solidFill>
                        </a:rPr>
                        <a:t>климатический пояс) с держателем для рации</a:t>
                      </a:r>
                      <a:endParaRPr lang="ru-RU" sz="1200" b="1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1 шт. на 2 года</a:t>
                      </a:r>
                    </a:p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endParaRPr lang="ru-RU" sz="12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п.4.7.1, Приложение №2 к ЕТН</a:t>
                      </a:r>
                      <a:endParaRPr/>
                    </a:p>
                  </a:txBody>
                  <a:tcPr marL="21673" marR="21673" marT="32522" marB="32522" anchor="ctr">
                    <a:solidFill>
                      <a:srgbClr val="F1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122"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Одежда сигнальная повышенной видимости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Жилет сигнальный повышенной видимости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2 класса защиты</a:t>
                      </a:r>
                      <a:endParaRPr lang="ru-RU" sz="10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1 шт. на 1 год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п. 18.1,  Приложения №2 к ЕТН</a:t>
                      </a:r>
                    </a:p>
                  </a:txBody>
                  <a:tcPr marL="21673" marR="21673" marT="32522" marB="32522" anchor="ctr">
                    <a:solidFill>
                      <a:srgbClr val="F1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2865">
                <a:tc>
                  <a:txBody>
                    <a:bodyPr/>
                    <a:lstStyle/>
                    <a:p>
                      <a:pPr marL="457200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Обувь специальная для защиты от механических воздействий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Полуботинки  для защиты от механических воздействий</a:t>
                      </a:r>
                      <a:br>
                        <a:rPr lang="ru-RU" sz="1000">
                          <a:solidFill>
                            <a:srgbClr val="002060"/>
                          </a:solidFill>
                        </a:rPr>
                      </a:b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(ударов)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(наличие ударопрочного подноска 200 Дж)</a:t>
                      </a:r>
                      <a:endParaRPr lang="ru-RU" sz="10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1 пара на 1 год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п.4560, Приложение №1 к ЕТН</a:t>
                      </a:r>
                      <a:endParaRPr/>
                    </a:p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п. 1.3 Приложения №2 к ЕТН</a:t>
                      </a:r>
                    </a:p>
                  </a:txBody>
                  <a:tcPr marL="21673" marR="21673" marT="32522" marB="32522" anchor="ctr">
                    <a:solidFill>
                      <a:srgbClr val="F1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8394"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СИЗ рук для защиты от механических воздействий и химических факторов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Перчатки для защиты от механических воздействий (истирания, проколов, порезов)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(4,3,4,3) </a:t>
                      </a:r>
                      <a:r>
                        <a:rPr lang="ru-RU" sz="1000" b="1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и хипмических факторов (нефти и нефтепродуктов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в зоне нитрильного покрытия)</a:t>
                      </a:r>
                      <a:endParaRPr lang="ru-RU" sz="10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12 пар на 1 год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п.4560, Приложение №1 к ЕТН; </a:t>
                      </a:r>
                      <a:endParaRPr/>
                    </a:p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п.1.17, 6.7, Приложение №2 к ЕТН</a:t>
                      </a:r>
                    </a:p>
                  </a:txBody>
                  <a:tcPr marL="21673" marR="21673" marT="32522" marB="32522" anchor="ctr">
                    <a:solidFill>
                      <a:srgbClr val="F1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3609"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СИЗ глаз от механических воздействий,</a:t>
                      </a:r>
                      <a:br>
                        <a:rPr lang="ru-RU" sz="1000">
                          <a:solidFill>
                            <a:srgbClr val="002060"/>
                          </a:solidFill>
                        </a:rPr>
                      </a:b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от грубодисперсных аэрозолей (пыли)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Очки защитные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закрытые</a:t>
                      </a: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 от механических</a:t>
                      </a:r>
                      <a:br>
                        <a:rPr lang="ru-RU" sz="1000">
                          <a:solidFill>
                            <a:srgbClr val="002060"/>
                          </a:solidFill>
                        </a:rPr>
                      </a:b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воздействий, в том числе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с покрытием от истирания</a:t>
                      </a:r>
                      <a:endParaRPr lang="ru-RU" sz="10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1 шт. на 1 год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п.4560, Приложение №1 к ЕТН;</a:t>
                      </a:r>
                      <a:endParaRPr/>
                    </a:p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п. 1.24, Приложение №2 к ЕТН</a:t>
                      </a:r>
                    </a:p>
                  </a:txBody>
                  <a:tcPr marL="21673" marR="21673" marT="32522" marB="32522" anchor="ctr">
                    <a:solidFill>
                      <a:srgbClr val="F1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3609"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СИЗ опорно-двигательного аппарата от статических нагрузок (от утомляемости)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Наколенники </a:t>
                      </a:r>
                      <a:r>
                        <a:rPr lang="en-US" sz="100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амортизационные вкладыши)</a:t>
                      </a:r>
                      <a:endParaRPr lang="ru-RU" sz="1000" b="1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</a:rPr>
                        <a:t>Определяется документами изготовителя</a:t>
                      </a:r>
                      <a:endParaRPr lang="ru-RU" sz="1000" b="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п. 9.1, Приложение №2 к ЕТН</a:t>
                      </a:r>
                    </a:p>
                  </a:txBody>
                  <a:tcPr marL="21673" marR="21673" marT="32522" marB="32522" anchor="ctr">
                    <a:solidFill>
                      <a:srgbClr val="F1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0285"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СИЗ органа слуха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Противошумные наушники и их комплектующие</a:t>
                      </a:r>
                      <a:br>
                        <a:rPr lang="ru-RU" sz="1000">
                          <a:solidFill>
                            <a:srgbClr val="002060"/>
                          </a:solidFill>
                        </a:rPr>
                      </a:b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со стандартным оголовьем</a:t>
                      </a:r>
                      <a:endParaRPr lang="ru-RU" sz="10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</a:rPr>
                        <a:t>Определяется документами изготовителя</a:t>
                      </a:r>
                      <a:endParaRPr lang="ru-RU" sz="1000" b="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п.10.1, Приложение №2 к ЕТН</a:t>
                      </a:r>
                    </a:p>
                  </a:txBody>
                  <a:tcPr marL="21673" marR="21673" marT="32522" marB="32522" anchor="ctr">
                    <a:solidFill>
                      <a:srgbClr val="F1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844"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ДСИЗ очищающего типа</a:t>
                      </a:r>
                      <a:br>
                        <a:rPr lang="ru-RU" sz="1000">
                          <a:solidFill>
                            <a:srgbClr val="002060"/>
                          </a:solidFill>
                        </a:rPr>
                      </a:b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от устойчивых загрязнений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Паста для очищения от устойчивых загрязнений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200 мл. на 1 месяц</a:t>
                      </a:r>
                      <a:endParaRPr lang="ru-RU" sz="10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Таблица 1, Приложение №3 к ЕТН</a:t>
                      </a:r>
                    </a:p>
                  </a:txBody>
                  <a:tcPr marL="21673" marR="21673" marT="32522" marB="32522" anchor="ctr">
                    <a:solidFill>
                      <a:srgbClr val="F1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2235"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…</a:t>
                      </a:r>
                      <a:endParaRPr/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…</a:t>
                      </a:r>
                      <a:endParaRPr/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>
                        <a:spcAft>
                          <a:spcPts val="0"/>
                        </a:spcAft>
                        <a:defRPr/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…</a:t>
                      </a:r>
                      <a:endParaRPr/>
                    </a:p>
                  </a:txBody>
                  <a:tcPr marL="6350" marR="6350" marT="0" marB="0" anchor="ctr">
                    <a:solidFill>
                      <a:srgbClr val="F1F2F5"/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defRPr/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…</a:t>
                      </a:r>
                      <a:endParaRPr/>
                    </a:p>
                  </a:txBody>
                  <a:tcPr marL="21673" marR="21673" marT="32522" marB="32522" anchor="ctr">
                    <a:solidFill>
                      <a:srgbClr val="F1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/>
          <p:nvPr/>
        </p:nvSpPr>
        <p:spPr bwMode="auto">
          <a:xfrm>
            <a:off x="589200" y="363149"/>
            <a:ext cx="7722310" cy="1025348"/>
          </a:xfrm>
          <a:prstGeom prst="rect">
            <a:avLst/>
          </a:prstGeom>
        </p:spPr>
        <p:txBody>
          <a:bodyPr lIns="91335" tIns="45665" rIns="91335" bIns="45665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3645">
              <a:lnSpc>
                <a:spcPts val="3899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Пример внутренних норм выдачи СИЗ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-57753" y="3267042"/>
            <a:ext cx="12248164" cy="3182400"/>
          </a:xfrm>
          <a:prstGeom prst="rect">
            <a:avLst/>
          </a:prstGeom>
          <a:solidFill>
            <a:schemeClr val="accent6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 bwMode="auto">
          <a:xfrm>
            <a:off x="628718" y="574166"/>
            <a:ext cx="7601981" cy="1136996"/>
          </a:xfrm>
          <a:prstGeom prst="rect">
            <a:avLst/>
          </a:prstGeom>
        </p:spPr>
        <p:txBody>
          <a:bodyPr lIns="91416" tIns="45708" rIns="91416" bIns="45708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192">
              <a:lnSpc>
                <a:spcPts val="3400"/>
              </a:lnSpc>
              <a:defRPr/>
            </a:pPr>
            <a:r>
              <a:rPr lang="ru-RU" sz="3200">
                <a:solidFill>
                  <a:srgbClr val="002060"/>
                </a:solidFill>
              </a:rPr>
              <a:t>Тезисы из правил, влияющие на нормирование СИЗ</a:t>
            </a:r>
            <a:endParaRPr/>
          </a:p>
          <a:p>
            <a:pPr defTabSz="914192">
              <a:defRPr/>
            </a:pPr>
            <a:endParaRPr lang="ru-RU" sz="1000">
              <a:solidFill>
                <a:srgbClr val="C00000"/>
              </a:solidFill>
              <a:latin typeface="Arial"/>
            </a:endParaRPr>
          </a:p>
          <a:p>
            <a:pPr defTabSz="914192">
              <a:defRPr/>
            </a:pPr>
            <a:endParaRPr lang="ru-RU" sz="2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640934" y="1675638"/>
            <a:ext cx="6119203" cy="27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defRPr/>
            </a:pPr>
            <a:r>
              <a:rPr lang="ru-RU" sz="2000" b="1">
                <a:solidFill>
                  <a:srgbClr val="0070C0"/>
                </a:solidFill>
                <a:latin typeface="Arial"/>
              </a:rPr>
              <a:t>Приказ Минтруда от 29.10.2021 №766н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 rot="5400000">
            <a:off x="-582923" y="2791081"/>
            <a:ext cx="4652395" cy="3482143"/>
          </a:xfrm>
          <a:prstGeom prst="rect">
            <a:avLst/>
          </a:prstGeom>
          <a:solidFill>
            <a:srgbClr val="157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800"/>
          </a:p>
        </p:txBody>
      </p:sp>
      <p:sp>
        <p:nvSpPr>
          <p:cNvPr id="5" name="Прямоугольник 4"/>
          <p:cNvSpPr/>
          <p:nvPr/>
        </p:nvSpPr>
        <p:spPr bwMode="auto">
          <a:xfrm rot="5400000">
            <a:off x="5514991" y="185132"/>
            <a:ext cx="4642571" cy="8703861"/>
          </a:xfrm>
          <a:prstGeom prst="rect">
            <a:avLst/>
          </a:prstGeom>
          <a:solidFill>
            <a:srgbClr val="157CD9">
              <a:alpha val="0"/>
            </a:srgb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800"/>
          </a:p>
        </p:txBody>
      </p:sp>
      <p:sp>
        <p:nvSpPr>
          <p:cNvPr id="6" name="TextBox 5"/>
          <p:cNvSpPr txBox="1"/>
          <p:nvPr/>
        </p:nvSpPr>
        <p:spPr bwMode="auto">
          <a:xfrm>
            <a:off x="3735785" y="2378952"/>
            <a:ext cx="5506009" cy="592256"/>
          </a:xfrm>
          <a:prstGeom prst="rect">
            <a:avLst/>
          </a:prstGeom>
        </p:spPr>
        <p:txBody>
          <a:bodyPr lIns="91395" tIns="45697" rIns="91395" bIns="45697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/>
              <a:t>Определение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760338" y="2378954"/>
            <a:ext cx="5506009" cy="592256"/>
          </a:xfrm>
          <a:prstGeom prst="rect">
            <a:avLst/>
          </a:prstGeom>
        </p:spPr>
        <p:txBody>
          <a:bodyPr lIns="91395" tIns="45697" rIns="91395" bIns="45697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Пункты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943797" y="3098269"/>
            <a:ext cx="5506009" cy="592256"/>
          </a:xfrm>
          <a:prstGeom prst="rect">
            <a:avLst/>
          </a:prstGeom>
        </p:spPr>
        <p:txBody>
          <a:bodyPr lIns="91395" tIns="45697" rIns="91395" bIns="45697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п. 18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943797" y="3688473"/>
            <a:ext cx="5506009" cy="592256"/>
          </a:xfrm>
          <a:prstGeom prst="rect">
            <a:avLst/>
          </a:prstGeom>
        </p:spPr>
        <p:txBody>
          <a:bodyPr lIns="91395" tIns="45697" rIns="91395" bIns="45697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п. 33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943797" y="4307314"/>
            <a:ext cx="5506009" cy="592256"/>
          </a:xfrm>
          <a:prstGeom prst="rect">
            <a:avLst/>
          </a:prstGeom>
        </p:spPr>
        <p:txBody>
          <a:bodyPr lIns="91395" tIns="45697" rIns="91395" bIns="45697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п. 48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943797" y="4919764"/>
            <a:ext cx="5506009" cy="592256"/>
          </a:xfrm>
          <a:prstGeom prst="rect">
            <a:avLst/>
          </a:prstGeom>
        </p:spPr>
        <p:txBody>
          <a:bodyPr lIns="91395" tIns="45697" rIns="91395" bIns="45697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п. 50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943797" y="5540563"/>
            <a:ext cx="5506009" cy="592256"/>
          </a:xfrm>
          <a:prstGeom prst="rect">
            <a:avLst/>
          </a:prstGeom>
        </p:spPr>
        <p:txBody>
          <a:bodyPr lIns="91395" tIns="45697" rIns="91395" bIns="45697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п. 54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955076" y="6161362"/>
            <a:ext cx="5506009" cy="592256"/>
          </a:xfrm>
          <a:prstGeom prst="rect">
            <a:avLst/>
          </a:prstGeom>
        </p:spPr>
        <p:txBody>
          <a:bodyPr lIns="91395" tIns="45697" rIns="91395" bIns="45697"/>
          <a:lstStyle>
            <a:defPPr>
              <a:defRPr lang="en-US"/>
            </a:defPPr>
            <a:lvl1pPr defTabSz="914283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rgbClr val="002060"/>
                </a:solidFill>
                <a:latin typeface="Arial Black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п. 55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3696800" y="5133981"/>
            <a:ext cx="8315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4625" indent="-174625">
              <a:buNone/>
              <a:defRPr sz="16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 sz="1200"/>
              <a:t>- Можно продлевать срок эксплуатации одежды специальной для защиты от пониженных температур до 2,5 года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3706455" y="4409268"/>
            <a:ext cx="8315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4625" indent="-174625">
              <a:buNone/>
              <a:defRPr>
                <a:solidFill>
                  <a:srgbClr val="002060"/>
                </a:solidFill>
              </a:defRPr>
            </a:lvl1pPr>
          </a:lstStyle>
          <a:p>
            <a:pPr marL="92075" indent="-92075">
              <a:defRPr/>
            </a:pPr>
            <a:r>
              <a:rPr lang="ru-RU"/>
              <a:t>- Выдача одежды специальной для защиты от пониженных температур с классом защиты, соответствующим климатическому поясу, либо превосходящим по срокам нормативной эксплуатации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3696800" y="6337110"/>
            <a:ext cx="8399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4625" indent="-174625">
              <a:buNone/>
              <a:defRPr sz="16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 sz="1200"/>
              <a:t>- Замена несколько СИЗ на один СИЗ (мультизащита)</a:t>
            </a:r>
            <a:endParaRPr/>
          </a:p>
          <a:p>
            <a:pPr>
              <a:defRPr/>
            </a:pPr>
            <a:endParaRPr lang="ru-RU" sz="1200"/>
          </a:p>
        </p:txBody>
      </p:sp>
      <p:sp>
        <p:nvSpPr>
          <p:cNvPr id="17" name="TextBox 16"/>
          <p:cNvSpPr txBox="1"/>
          <p:nvPr/>
        </p:nvSpPr>
        <p:spPr bwMode="auto">
          <a:xfrm>
            <a:off x="3696799" y="5699695"/>
            <a:ext cx="8399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4625" indent="-174625">
              <a:buNone/>
              <a:defRPr sz="16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 sz="1200"/>
              <a:t>- Замена на равноценный или превосходящий СИЗ по защитным свойствам</a:t>
            </a:r>
            <a:endParaRPr/>
          </a:p>
          <a:p>
            <a:pPr>
              <a:defRPr/>
            </a:pPr>
            <a:endParaRPr lang="ru-RU" sz="120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3706455" y="3859479"/>
            <a:ext cx="8315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92075" indent="-92075">
              <a:buNone/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/>
              <a:t>- Определен перечень дежурных СИЗ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 bwMode="auto">
          <a:xfrm>
            <a:off x="3696801" y="3213148"/>
            <a:ext cx="8315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92075" indent="-92075">
              <a:buNone/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/>
              <a:t>- Нормативный срок эксплуатации СИЗ, выдаваемых ИТР, устанавливается работодателем, но не более срока годности СИЗ, установленного изготовителем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" name="Прямоугольник 101"/>
          <p:cNvSpPr/>
          <p:nvPr/>
        </p:nvSpPr>
        <p:spPr bwMode="auto">
          <a:xfrm>
            <a:off x="1238444" y="4434659"/>
            <a:ext cx="447828" cy="59167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380" tIns="45688" rIns="91380" bIns="45688" numCol="1" rtlCol="0" anchor="t" anchorCtr="0" compatLnSpc="1">
            <a:prstTxWarp prst="textNoShape">
              <a:avLst/>
            </a:prstTxWarp>
          </a:bodyPr>
          <a:lstStyle/>
          <a:p>
            <a:pPr defTabSz="914036">
              <a:spcBef>
                <a:spcPts val="0"/>
              </a:spcBef>
              <a:spcAft>
                <a:spcPts val="0"/>
              </a:spcAft>
              <a:defRPr/>
            </a:pPr>
            <a:endParaRPr lang="ru-RU" sz="1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/>
          <p:nvPr/>
        </p:nvSpPr>
        <p:spPr bwMode="auto">
          <a:xfrm>
            <a:off x="587210" y="362040"/>
            <a:ext cx="9756468" cy="5300002"/>
          </a:xfrm>
          <a:prstGeom prst="rect">
            <a:avLst/>
          </a:prstGeom>
        </p:spPr>
        <p:txBody>
          <a:bodyPr lIns="91368" tIns="45682" rIns="91368" bIns="45682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3919">
              <a:lnSpc>
                <a:spcPts val="3900"/>
              </a:lnSpc>
              <a:defRPr/>
            </a:pPr>
            <a:r>
              <a:rPr lang="ru-RU" sz="2000" dirty="0">
                <a:solidFill>
                  <a:srgbClr val="002060"/>
                </a:solidFill>
              </a:rPr>
              <a:t>Разработка внутренних норм предприятия по ЕТН</a:t>
            </a:r>
            <a:endParaRPr lang="ru-RU" sz="1000" dirty="0">
              <a:solidFill>
                <a:srgbClr val="002060"/>
              </a:solidFill>
            </a:endParaRPr>
          </a:p>
          <a:p>
            <a:pPr defTabSz="913919">
              <a:lnSpc>
                <a:spcPts val="3900"/>
              </a:lnSpc>
              <a:defRPr/>
            </a:pPr>
            <a:endParaRPr lang="ru-RU" sz="1000" dirty="0">
              <a:solidFill>
                <a:srgbClr val="002060"/>
              </a:solidFill>
            </a:endParaRPr>
          </a:p>
          <a:p>
            <a:pPr defTabSz="913919">
              <a:lnSpc>
                <a:spcPts val="3900"/>
              </a:lnSpc>
              <a:defRPr/>
            </a:pPr>
            <a:endParaRPr lang="ru-RU" sz="2000" dirty="0">
              <a:solidFill>
                <a:srgbClr val="002060"/>
              </a:solidFill>
            </a:endParaRPr>
          </a:p>
          <a:p>
            <a:pPr defTabSz="913919">
              <a:lnSpc>
                <a:spcPts val="3900"/>
              </a:lnSpc>
              <a:defRPr/>
            </a:pPr>
            <a:endParaRPr lang="ru-RU" sz="2000" dirty="0">
              <a:solidFill>
                <a:srgbClr val="002060"/>
              </a:solidFill>
            </a:endParaRPr>
          </a:p>
          <a:p>
            <a:pPr defTabSz="913919">
              <a:lnSpc>
                <a:spcPts val="3900"/>
              </a:lnSpc>
              <a:defRPr/>
            </a:pPr>
            <a:endParaRPr lang="ru-RU" sz="2000" dirty="0">
              <a:solidFill>
                <a:srgbClr val="002060"/>
              </a:solidFill>
            </a:endParaRPr>
          </a:p>
          <a:p>
            <a:pPr defTabSz="913919">
              <a:lnSpc>
                <a:spcPts val="3900"/>
              </a:lnSpc>
              <a:defRPr/>
            </a:pPr>
            <a:endParaRPr sz="20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DA85F45D-99D7-CED2-0721-F5E689572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4904897"/>
              </p:ext>
            </p:extLst>
          </p:nvPr>
        </p:nvGraphicFramePr>
        <p:xfrm>
          <a:off x="766614" y="981523"/>
          <a:ext cx="9937104" cy="22339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4276">
                  <a:extLst>
                    <a:ext uri="{9D8B030D-6E8A-4147-A177-3AD203B41FA5}">
                      <a16:colId xmlns:a16="http://schemas.microsoft.com/office/drawing/2014/main" xmlns="" val="2621670266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xmlns="" val="238924824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xmlns="" val="470749967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xmlns="" val="851777329"/>
                    </a:ext>
                  </a:extLst>
                </a:gridCol>
              </a:tblGrid>
              <a:tr h="136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Дворник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00425295"/>
                  </a:ext>
                </a:extLst>
              </a:tr>
              <a:tr h="231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Одежда специальная защитная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Жилет сигнальный повышенной видимости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1 шт.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19816414"/>
                  </a:ext>
                </a:extLst>
              </a:tr>
              <a:tr h="231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 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Костюм для защиты от механических воздействий (истирания)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1 шт. 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24589596"/>
                  </a:ext>
                </a:extLst>
              </a:tr>
              <a:tr h="231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 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 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Пальто, полупальто, плащ для защиты от воды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1 шт. на 2 года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73332628"/>
                  </a:ext>
                </a:extLst>
              </a:tr>
              <a:tr h="349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Средства защиты ног 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Обувь специальная для защиты от механических воздействий (ударов), от общих производственных загрязнений 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1 пара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18485224"/>
                  </a:ext>
                </a:extLst>
              </a:tr>
              <a:tr h="231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Средства защиты рук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Перчатки для защиты от воды и растворов нетоксичных веществ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12 пар 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0956364"/>
                  </a:ext>
                </a:extLst>
              </a:tr>
              <a:tr h="231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Перчатки для защиты от механических воздействий (истирания)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12 пар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32544999"/>
                  </a:ext>
                </a:extLst>
              </a:tr>
              <a:tr h="231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Средства защиты головы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Головной убор для защиты от общих производственных загрязнений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1 шт. 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1962730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8DD43BD-4CD0-183E-B6C7-88169449A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9513967"/>
              </p:ext>
            </p:extLst>
          </p:nvPr>
        </p:nvGraphicFramePr>
        <p:xfrm>
          <a:off x="766614" y="3291178"/>
          <a:ext cx="9937104" cy="335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xmlns="" val="303383514"/>
                    </a:ext>
                  </a:extLst>
                </a:gridCol>
                <a:gridCol w="1112603">
                  <a:extLst>
                    <a:ext uri="{9D8B030D-6E8A-4147-A177-3AD203B41FA5}">
                      <a16:colId xmlns:a16="http://schemas.microsoft.com/office/drawing/2014/main" xmlns="" val="3988493907"/>
                    </a:ext>
                  </a:extLst>
                </a:gridCol>
                <a:gridCol w="507102">
                  <a:extLst>
                    <a:ext uri="{9D8B030D-6E8A-4147-A177-3AD203B41FA5}">
                      <a16:colId xmlns:a16="http://schemas.microsoft.com/office/drawing/2014/main" xmlns="" val="2752199330"/>
                    </a:ext>
                  </a:extLst>
                </a:gridCol>
                <a:gridCol w="1044591">
                  <a:extLst>
                    <a:ext uri="{9D8B030D-6E8A-4147-A177-3AD203B41FA5}">
                      <a16:colId xmlns:a16="http://schemas.microsoft.com/office/drawing/2014/main" xmlns="" val="3733012769"/>
                    </a:ext>
                  </a:extLst>
                </a:gridCol>
                <a:gridCol w="1065666">
                  <a:extLst>
                    <a:ext uri="{9D8B030D-6E8A-4147-A177-3AD203B41FA5}">
                      <a16:colId xmlns:a16="http://schemas.microsoft.com/office/drawing/2014/main" xmlns="" val="2576014946"/>
                    </a:ext>
                  </a:extLst>
                </a:gridCol>
                <a:gridCol w="895429">
                  <a:extLst>
                    <a:ext uri="{9D8B030D-6E8A-4147-A177-3AD203B41FA5}">
                      <a16:colId xmlns:a16="http://schemas.microsoft.com/office/drawing/2014/main" xmlns="" val="2796621882"/>
                    </a:ext>
                  </a:extLst>
                </a:gridCol>
                <a:gridCol w="895429">
                  <a:extLst>
                    <a:ext uri="{9D8B030D-6E8A-4147-A177-3AD203B41FA5}">
                      <a16:colId xmlns:a16="http://schemas.microsoft.com/office/drawing/2014/main" xmlns="" val="2722896900"/>
                    </a:ext>
                  </a:extLst>
                </a:gridCol>
                <a:gridCol w="1186520">
                  <a:extLst>
                    <a:ext uri="{9D8B030D-6E8A-4147-A177-3AD203B41FA5}">
                      <a16:colId xmlns:a16="http://schemas.microsoft.com/office/drawing/2014/main" xmlns="" val="1453666678"/>
                    </a:ext>
                  </a:extLst>
                </a:gridCol>
                <a:gridCol w="1186520">
                  <a:extLst>
                    <a:ext uri="{9D8B030D-6E8A-4147-A177-3AD203B41FA5}">
                      <a16:colId xmlns:a16="http://schemas.microsoft.com/office/drawing/2014/main" xmlns="" val="3823013923"/>
                    </a:ext>
                  </a:extLst>
                </a:gridCol>
                <a:gridCol w="963124">
                  <a:extLst>
                    <a:ext uri="{9D8B030D-6E8A-4147-A177-3AD203B41FA5}">
                      <a16:colId xmlns:a16="http://schemas.microsoft.com/office/drawing/2014/main" xmlns="" val="2960939226"/>
                    </a:ext>
                  </a:extLst>
                </a:gridCol>
              </a:tblGrid>
              <a:tr h="1287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№ опасности (ЕТН)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Наименование опасности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№ опасного события (ЕТН)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Наименование опасного события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Тип, группа, подгруппа средств индивидуальной</a:t>
                      </a:r>
                      <a:br>
                        <a:rPr lang="ru-RU" sz="900" kern="0">
                          <a:effectLst/>
                        </a:rPr>
                      </a:br>
                      <a:r>
                        <a:rPr lang="ru-RU" sz="900" kern="0">
                          <a:effectLst/>
                        </a:rPr>
                        <a:t>защиты, обязательных к выдаче (полное)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Возможная конструкция СИЗ (полное)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Дополнительные элементы</a:t>
                      </a:r>
                      <a:br>
                        <a:rPr lang="ru-RU" sz="900" kern="0">
                          <a:effectLst/>
                        </a:rPr>
                      </a:br>
                      <a:r>
                        <a:rPr lang="ru-RU" sz="900" kern="0">
                          <a:effectLst/>
                        </a:rPr>
                        <a:t>конструкции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Нормы выдачи СИЗ на год (штуки, пары, комплекты, мл)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СИЗ,</a:t>
                      </a:r>
                      <a:br>
                        <a:rPr lang="ru-RU" sz="900" kern="0" dirty="0">
                          <a:effectLst/>
                        </a:rPr>
                      </a:br>
                      <a:r>
                        <a:rPr lang="ru-RU" sz="900" kern="0" dirty="0">
                          <a:effectLst/>
                        </a:rPr>
                        <a:t>выдаваемые дополнительно к обязательным по результатам</a:t>
                      </a:r>
                      <a:br>
                        <a:rPr lang="ru-RU" sz="900" kern="0" dirty="0">
                          <a:effectLst/>
                        </a:rPr>
                      </a:br>
                      <a:r>
                        <a:rPr lang="ru-RU" sz="900" kern="0" dirty="0">
                          <a:effectLst/>
                        </a:rPr>
                        <a:t>оценки профессиональных</a:t>
                      </a:r>
                      <a:br>
                        <a:rPr lang="ru-RU" sz="900" kern="0" dirty="0">
                          <a:effectLst/>
                        </a:rPr>
                      </a:br>
                      <a:r>
                        <a:rPr lang="ru-RU" sz="900" kern="0" dirty="0">
                          <a:effectLst/>
                        </a:rPr>
                        <a:t>рисков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Нормы выдачи</a:t>
                      </a:r>
                      <a:br>
                        <a:rPr lang="ru-RU" sz="900" kern="0">
                          <a:effectLst/>
                        </a:rPr>
                      </a:br>
                      <a:r>
                        <a:rPr lang="ru-RU" sz="900" kern="0">
                          <a:effectLst/>
                        </a:rPr>
                        <a:t>СИЗ, выдаваемых дополнительно на год (штуки, пары, комплекты, мл)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24193678"/>
                  </a:ext>
                </a:extLst>
              </a:tr>
              <a:tr h="9996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1.1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Скользкие, обледенелые, </a:t>
                      </a:r>
                      <a:r>
                        <a:rPr lang="ru-RU" sz="900" kern="0" dirty="0" err="1">
                          <a:effectLst/>
                        </a:rPr>
                        <a:t>зажиренные</a:t>
                      </a:r>
                      <a:r>
                        <a:rPr lang="ru-RU" sz="900" kern="0" dirty="0">
                          <a:effectLst/>
                        </a:rPr>
                        <a:t>, мокрые поверхности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1.1.1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Падение работника из-за потери равновесия при </a:t>
                      </a:r>
                      <a:r>
                        <a:rPr lang="ru-RU" sz="900" kern="0" dirty="0" err="1">
                          <a:effectLst/>
                        </a:rPr>
                        <a:t>поскальзывании</a:t>
                      </a:r>
                      <a:r>
                        <a:rPr lang="ru-RU" sz="900" kern="0" dirty="0">
                          <a:effectLst/>
                        </a:rPr>
                        <a:t> при передвижении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Обувь специальная для защиты от скольжения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Полуботинки;</a:t>
                      </a:r>
                      <a:br>
                        <a:rPr lang="ru-RU" sz="900" kern="0" dirty="0">
                          <a:effectLst/>
                        </a:rPr>
                      </a:br>
                      <a:r>
                        <a:rPr lang="ru-RU" sz="900" kern="0" dirty="0">
                          <a:effectLst/>
                        </a:rPr>
                        <a:t>Ботинки;</a:t>
                      </a:r>
                      <a:br>
                        <a:rPr lang="ru-RU" sz="900" kern="0" dirty="0">
                          <a:effectLst/>
                        </a:rPr>
                      </a:br>
                      <a:r>
                        <a:rPr lang="ru-RU" sz="900" kern="0" dirty="0" err="1">
                          <a:effectLst/>
                        </a:rPr>
                        <a:t>Полусапоги</a:t>
                      </a:r>
                      <a:r>
                        <a:rPr lang="ru-RU" sz="900" kern="0" dirty="0">
                          <a:effectLst/>
                        </a:rPr>
                        <a:t>;</a:t>
                      </a:r>
                      <a:br>
                        <a:rPr lang="ru-RU" sz="900" kern="0" dirty="0">
                          <a:effectLst/>
                        </a:rPr>
                      </a:br>
                      <a:r>
                        <a:rPr lang="ru-RU" sz="900" kern="0" dirty="0">
                          <a:effectLst/>
                        </a:rPr>
                        <a:t>Сапоги;</a:t>
                      </a:r>
                      <a:br>
                        <a:rPr lang="ru-RU" sz="900" kern="0" dirty="0">
                          <a:effectLst/>
                        </a:rPr>
                      </a:br>
                      <a:r>
                        <a:rPr lang="ru-RU" sz="900" kern="0" dirty="0">
                          <a:effectLst/>
                        </a:rPr>
                        <a:t>Полуботинки с перфорацией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1 пара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45578248"/>
                  </a:ext>
                </a:extLst>
              </a:tr>
              <a:tr h="999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Обувь специальная резиновая или из полимерных материалов для защиты от скольжения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Сапоги;</a:t>
                      </a:r>
                      <a:br>
                        <a:rPr lang="ru-RU" sz="900" kern="0">
                          <a:effectLst/>
                        </a:rPr>
                      </a:br>
                      <a:r>
                        <a:rPr lang="ru-RU" sz="900" kern="0">
                          <a:effectLst/>
                        </a:rPr>
                        <a:t>Полусапоги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1 пара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0" dirty="0">
                          <a:effectLst/>
                        </a:rPr>
                        <a:t> 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52553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01718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" name="Прямоугольник 101"/>
          <p:cNvSpPr/>
          <p:nvPr/>
        </p:nvSpPr>
        <p:spPr bwMode="auto">
          <a:xfrm>
            <a:off x="1238444" y="4434659"/>
            <a:ext cx="447828" cy="59167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380" tIns="45688" rIns="91380" bIns="45688" numCol="1" rtlCol="0" anchor="t" anchorCtr="0" compatLnSpc="1">
            <a:prstTxWarp prst="textNoShape">
              <a:avLst/>
            </a:prstTxWarp>
          </a:bodyPr>
          <a:lstStyle/>
          <a:p>
            <a:pPr defTabSz="914036">
              <a:spcBef>
                <a:spcPts val="0"/>
              </a:spcBef>
              <a:spcAft>
                <a:spcPts val="0"/>
              </a:spcAft>
              <a:defRPr/>
            </a:pPr>
            <a:endParaRPr lang="ru-RU" sz="1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/>
          <p:nvPr/>
        </p:nvSpPr>
        <p:spPr bwMode="auto">
          <a:xfrm>
            <a:off x="587210" y="362040"/>
            <a:ext cx="9756468" cy="619482"/>
          </a:xfrm>
          <a:prstGeom prst="rect">
            <a:avLst/>
          </a:prstGeom>
        </p:spPr>
        <p:txBody>
          <a:bodyPr lIns="91368" tIns="45682" rIns="91368" bIns="45682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3919">
              <a:lnSpc>
                <a:spcPts val="3900"/>
              </a:lnSpc>
              <a:defRPr/>
            </a:pPr>
            <a:r>
              <a:rPr lang="ru-RU" sz="2000" dirty="0">
                <a:solidFill>
                  <a:srgbClr val="002060"/>
                </a:solidFill>
              </a:rPr>
              <a:t>Разработка внутренних норм предприятия по ЕТН</a:t>
            </a:r>
          </a:p>
          <a:p>
            <a:pPr defTabSz="913919">
              <a:lnSpc>
                <a:spcPts val="3900"/>
              </a:lnSpc>
              <a:defRPr/>
            </a:pPr>
            <a:endParaRPr lang="ru-RU" sz="2000" dirty="0">
              <a:solidFill>
                <a:srgbClr val="002060"/>
              </a:solidFill>
            </a:endParaRPr>
          </a:p>
          <a:p>
            <a:pPr defTabSz="913919">
              <a:lnSpc>
                <a:spcPts val="3900"/>
              </a:lnSpc>
              <a:defRPr/>
            </a:pPr>
            <a:endParaRPr sz="2000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4E98AE9D-13FF-CEEC-E37C-492944F08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0446715"/>
              </p:ext>
            </p:extLst>
          </p:nvPr>
        </p:nvGraphicFramePr>
        <p:xfrm>
          <a:off x="587210" y="989190"/>
          <a:ext cx="10873210" cy="5684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7321">
                  <a:extLst>
                    <a:ext uri="{9D8B030D-6E8A-4147-A177-3AD203B41FA5}">
                      <a16:colId xmlns:a16="http://schemas.microsoft.com/office/drawing/2014/main" xmlns="" val="2296988266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xmlns="" val="4100710091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xmlns="" val="2858881906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xmlns="" val="2685620674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xmlns="" val="4031921762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xmlns="" val="124249387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xmlns="" val="3035532856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xmlns="" val="2407684741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xmlns="" val="1526667226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xmlns="" val="3140971201"/>
                    </a:ext>
                  </a:extLst>
                </a:gridCol>
              </a:tblGrid>
              <a:tr h="670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№ опасности (ЕТН)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Наименование опасности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№ опасного события (ЕТН)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Наименование опасного события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Тип, группа, подгруппа средств индивидуальной</a:t>
                      </a:r>
                      <a:br>
                        <a:rPr lang="ru-RU" sz="800" kern="0" dirty="0">
                          <a:effectLst/>
                        </a:rPr>
                      </a:br>
                      <a:r>
                        <a:rPr lang="ru-RU" sz="800" kern="0" dirty="0">
                          <a:effectLst/>
                        </a:rPr>
                        <a:t>защиты, обязательных к выдаче (полное)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Возможная конструкция СИЗ (полное)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Дополнительные элементы</a:t>
                      </a:r>
                      <a:br>
                        <a:rPr lang="ru-RU" sz="800" kern="0" dirty="0">
                          <a:effectLst/>
                        </a:rPr>
                      </a:br>
                      <a:r>
                        <a:rPr lang="ru-RU" sz="800" kern="0" dirty="0">
                          <a:effectLst/>
                        </a:rPr>
                        <a:t>конструкции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Нормы выдачи СИЗ на год (штуки, пары, комплекты, мл)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СИЗ,</a:t>
                      </a:r>
                      <a:br>
                        <a:rPr lang="ru-RU" sz="800" kern="0" dirty="0">
                          <a:effectLst/>
                        </a:rPr>
                      </a:br>
                      <a:r>
                        <a:rPr lang="ru-RU" sz="800" kern="0" dirty="0">
                          <a:effectLst/>
                        </a:rPr>
                        <a:t>выдаваемые дополнительно к обязательным по результатам</a:t>
                      </a:r>
                      <a:br>
                        <a:rPr lang="ru-RU" sz="800" kern="0" dirty="0">
                          <a:effectLst/>
                        </a:rPr>
                      </a:br>
                      <a:r>
                        <a:rPr lang="ru-RU" sz="800" kern="0" dirty="0">
                          <a:effectLst/>
                        </a:rPr>
                        <a:t>оценки профессиональных</a:t>
                      </a:r>
                      <a:br>
                        <a:rPr lang="ru-RU" sz="800" kern="0" dirty="0">
                          <a:effectLst/>
                        </a:rPr>
                      </a:br>
                      <a:r>
                        <a:rPr lang="ru-RU" sz="800" kern="0" dirty="0">
                          <a:effectLst/>
                        </a:rPr>
                        <a:t>рисков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</a:rPr>
                        <a:t>Нормы выдачи</a:t>
                      </a:r>
                      <a:br>
                        <a:rPr lang="ru-RU" sz="800" kern="0" dirty="0">
                          <a:effectLst/>
                        </a:rPr>
                      </a:br>
                      <a:r>
                        <a:rPr lang="ru-RU" sz="800" kern="0" dirty="0">
                          <a:effectLst/>
                        </a:rPr>
                        <a:t>СИЗ, выдаваемых дополнительно на год (штуки, пары, комплекты, мл)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2228977701"/>
                  </a:ext>
                </a:extLst>
              </a:tr>
              <a:tr h="682941"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522" marR="24522" marT="0" marB="0" anchor="ctr"/>
                </a:tc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температура окружающей среды в рабочей зоне, в том числе связанная с климатом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4.7.1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Простудное заболевание работника из-за воздействия пониженной температуры воздуха, обморожения мягких тканей, в том числе мягких тканей конечностей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Одежда специальная для защиты от пониженных температур, пониженных температур и ветра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Костюм (куртка, брюки);</a:t>
                      </a:r>
                      <a:b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Костюм (куртка, полукомбинезон);</a:t>
                      </a:r>
                      <a:b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Комплект (куртка, брюки, жилет);</a:t>
                      </a:r>
                      <a:b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Комплект (куртка, полукомбинезон, жилет);</a:t>
                      </a:r>
                      <a:b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Куртка (дежурная)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климатическим поясам и классам защиты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Комбинезон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климатическим поясам и классам защиты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2336008075"/>
                  </a:ext>
                </a:extLst>
              </a:tr>
              <a:tr h="289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Белье специальное утепленное (кальсоны утепленные, фуфайка утепленная)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шт.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745001364"/>
                  </a:ext>
                </a:extLst>
              </a:tr>
              <a:tr h="289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Белье специальное утепленное (панталоны утепленные, фуфайка утепленная)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шт.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840111834"/>
                  </a:ext>
                </a:extLst>
              </a:tr>
              <a:tr h="216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Термобелье специальное (панталоны, фуфайка)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шт.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3538325378"/>
                  </a:ext>
                </a:extLst>
              </a:tr>
              <a:tr h="216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Термобелье специальное (кальсоны, фуфайка)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шт.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1805047937"/>
                  </a:ext>
                </a:extLst>
              </a:tr>
              <a:tr h="1422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Изделия носочно­чулочные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пар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3746611442"/>
                  </a:ext>
                </a:extLst>
              </a:tr>
              <a:tr h="1422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Обувь специальная для защиты от пониженных температур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Ботинки; </a:t>
                      </a:r>
                      <a:b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Сапоги; </a:t>
                      </a:r>
                      <a:b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Полусапоги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климатическим поясам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Обувь валяная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климатическим поясам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643646801"/>
                  </a:ext>
                </a:extLst>
              </a:tr>
              <a:tr h="1422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Унты (сапоги) меховые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климатическим поясам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3461577277"/>
                  </a:ext>
                </a:extLst>
              </a:tr>
              <a:tr h="289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индивидуальной защиты рук для защиты от пониженных температур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Перчатки по климатическим поясам;</a:t>
                      </a:r>
                      <a:b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Рукавицы по климатическим поясам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пары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Рукавицы меховые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пара на 2 года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2265971853"/>
                  </a:ext>
                </a:extLst>
              </a:tr>
              <a:tr h="69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индивидуальной защиты головы: головной убор для защиты от пониженных температур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Подшлемник по климатическим поясам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Подшлемник меховой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 на 3 года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361663321"/>
                  </a:ext>
                </a:extLst>
              </a:tr>
              <a:tr h="68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Шапка</a:t>
                      </a:r>
                      <a:endParaRPr lang="ru-RU" sz="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3841615711"/>
                  </a:ext>
                </a:extLst>
              </a:tr>
              <a:tr h="225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Шлем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/>
                </a:tc>
                <a:extLst>
                  <a:ext uri="{0D108BD9-81ED-4DB2-BD59-A6C34878D82A}">
                    <a16:rowId xmlns:a16="http://schemas.microsoft.com/office/drawing/2014/main" xmlns="" val="418244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90918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 bwMode="auto">
          <a:xfrm rot="16199999">
            <a:off x="-1540857" y="4035395"/>
            <a:ext cx="4039736" cy="338542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>
                <a:solidFill>
                  <a:srgbClr val="004F8A"/>
                </a:solidFill>
                <a:latin typeface="Arial"/>
                <a:cs typeface="Arial"/>
              </a:rPr>
              <a:t>Приказ Минздравсоцразвития №290н</a:t>
            </a:r>
            <a:endParaRPr/>
          </a:p>
        </p:txBody>
      </p:sp>
      <p:grpSp>
        <p:nvGrpSpPr>
          <p:cNvPr id="20" name="Группа 19"/>
          <p:cNvGrpSpPr/>
          <p:nvPr/>
        </p:nvGrpSpPr>
        <p:grpSpPr bwMode="auto">
          <a:xfrm>
            <a:off x="605736" y="1788042"/>
            <a:ext cx="4942376" cy="4664930"/>
            <a:chOff x="533547" y="1788042"/>
            <a:chExt cx="4942376" cy="466493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58892" b="31513"/>
            <a:stretch/>
          </p:blipFill>
          <p:spPr bwMode="auto">
            <a:xfrm>
              <a:off x="924070" y="3870025"/>
              <a:ext cx="4424403" cy="3694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" name="Группа 21"/>
            <p:cNvGrpSpPr/>
            <p:nvPr/>
          </p:nvGrpSpPr>
          <p:grpSpPr bwMode="auto">
            <a:xfrm>
              <a:off x="533547" y="1788042"/>
              <a:ext cx="4942376" cy="4664930"/>
              <a:chOff x="820683" y="1788042"/>
              <a:chExt cx="4942376" cy="4664930"/>
            </a:xfrm>
          </p:grpSpPr>
          <p:pic>
            <p:nvPicPr>
              <p:cNvPr id="48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91823"/>
              <a:stretch/>
            </p:blipFill>
            <p:spPr bwMode="auto">
              <a:xfrm>
                <a:off x="820683" y="4681701"/>
                <a:ext cx="4814926" cy="3147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24986"/>
              <a:stretch/>
            </p:blipFill>
            <p:spPr bwMode="auto">
              <a:xfrm>
                <a:off x="844745" y="4983402"/>
                <a:ext cx="4576599" cy="14695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72446" b="19730"/>
              <a:stretch/>
            </p:blipFill>
            <p:spPr bwMode="auto">
              <a:xfrm>
                <a:off x="861885" y="4265921"/>
                <a:ext cx="4814926" cy="3012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46545"/>
              <a:stretch/>
            </p:blipFill>
            <p:spPr bwMode="auto">
              <a:xfrm>
                <a:off x="948133" y="1788042"/>
                <a:ext cx="4814926" cy="2057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" name="Прямоугольник 22"/>
            <p:cNvSpPr/>
            <p:nvPr/>
          </p:nvSpPr>
          <p:spPr bwMode="auto">
            <a:xfrm>
              <a:off x="1681182" y="4321139"/>
              <a:ext cx="1222439" cy="254036"/>
            </a:xfrm>
            <a:prstGeom prst="rect">
              <a:avLst/>
            </a:prstGeom>
            <a:noFill/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4064552" y="4318387"/>
              <a:ext cx="1020797" cy="254036"/>
            </a:xfrm>
            <a:prstGeom prst="rect">
              <a:avLst/>
            </a:prstGeom>
            <a:noFill/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25" name="Прямая соединительная линия 24"/>
            <p:cNvCxnSpPr>
              <a:cxnSpLocks/>
            </p:cNvCxnSpPr>
            <p:nvPr/>
          </p:nvCxnSpPr>
          <p:spPr bwMode="auto">
            <a:xfrm>
              <a:off x="3074861" y="3144253"/>
              <a:ext cx="57472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Прямая соединительная линия 25"/>
            <p:cNvCxnSpPr>
              <a:cxnSpLocks/>
            </p:cNvCxnSpPr>
            <p:nvPr/>
          </p:nvCxnSpPr>
          <p:spPr bwMode="auto">
            <a:xfrm>
              <a:off x="3074862" y="3376863"/>
              <a:ext cx="63888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Прямая соединительная линия 29"/>
            <p:cNvCxnSpPr>
              <a:cxnSpLocks/>
            </p:cNvCxnSpPr>
            <p:nvPr/>
          </p:nvCxnSpPr>
          <p:spPr bwMode="auto">
            <a:xfrm>
              <a:off x="3074863" y="3593431"/>
              <a:ext cx="3822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Прямая соединительная линия 40"/>
            <p:cNvCxnSpPr>
              <a:cxnSpLocks/>
            </p:cNvCxnSpPr>
            <p:nvPr/>
          </p:nvCxnSpPr>
          <p:spPr bwMode="auto">
            <a:xfrm>
              <a:off x="3066843" y="3809999"/>
              <a:ext cx="45440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Прямая соединительная линия 41"/>
            <p:cNvCxnSpPr>
              <a:cxnSpLocks/>
            </p:cNvCxnSpPr>
            <p:nvPr/>
          </p:nvCxnSpPr>
          <p:spPr bwMode="auto">
            <a:xfrm>
              <a:off x="627293" y="4839099"/>
              <a:ext cx="199559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Прямоугольник 42"/>
            <p:cNvSpPr/>
            <p:nvPr/>
          </p:nvSpPr>
          <p:spPr bwMode="auto">
            <a:xfrm>
              <a:off x="1200468" y="5031757"/>
              <a:ext cx="633114" cy="1088306"/>
            </a:xfrm>
            <a:prstGeom prst="rect">
              <a:avLst/>
            </a:prstGeom>
            <a:noFill/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 bwMode="auto">
            <a:xfrm>
              <a:off x="4694425" y="5320515"/>
              <a:ext cx="390924" cy="815590"/>
            </a:xfrm>
            <a:prstGeom prst="rect">
              <a:avLst/>
            </a:prstGeom>
            <a:noFill/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5" name="Умножение 44"/>
            <p:cNvSpPr/>
            <p:nvPr/>
          </p:nvSpPr>
          <p:spPr bwMode="auto">
            <a:xfrm>
              <a:off x="770021" y="3835399"/>
              <a:ext cx="232611" cy="264695"/>
            </a:xfrm>
            <a:prstGeom prst="mathMultiply">
              <a:avLst>
                <a:gd name="adj1" fmla="val 23520"/>
              </a:avLst>
            </a:prstGeom>
            <a:solidFill>
              <a:srgbClr val="004F8A"/>
            </a:solidFill>
            <a:ln w="952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 bwMode="auto">
            <a:xfrm>
              <a:off x="2569333" y="5320515"/>
              <a:ext cx="334288" cy="815590"/>
            </a:xfrm>
            <a:prstGeom prst="rect">
              <a:avLst/>
            </a:prstGeom>
            <a:noFill/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 bwMode="auto">
            <a:xfrm>
              <a:off x="3913450" y="5320515"/>
              <a:ext cx="334288" cy="815590"/>
            </a:xfrm>
            <a:prstGeom prst="rect">
              <a:avLst/>
            </a:prstGeom>
            <a:noFill/>
            <a:ln w="28575" cap="flat" cmpd="sng" algn="ctr">
              <a:solidFill>
                <a:srgbClr val="004F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 bwMode="auto">
          <a:xfrm>
            <a:off x="6416841" y="1770276"/>
            <a:ext cx="5276979" cy="4678650"/>
            <a:chOff x="6424861" y="1714129"/>
            <a:chExt cx="5276979" cy="4678650"/>
          </a:xfrm>
        </p:grpSpPr>
        <p:grpSp>
          <p:nvGrpSpPr>
            <p:cNvPr id="53" name="Группа 52"/>
            <p:cNvGrpSpPr/>
            <p:nvPr/>
          </p:nvGrpSpPr>
          <p:grpSpPr bwMode="auto">
            <a:xfrm>
              <a:off x="6424861" y="1714129"/>
              <a:ext cx="5062461" cy="4678650"/>
              <a:chOff x="6258604" y="1548513"/>
              <a:chExt cx="4915899" cy="4584194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68613"/>
              <a:stretch/>
            </p:blipFill>
            <p:spPr bwMode="auto">
              <a:xfrm>
                <a:off x="6266625" y="4365784"/>
                <a:ext cx="4895800" cy="17669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59147" b="36112"/>
              <a:stretch/>
            </p:blipFill>
            <p:spPr bwMode="auto">
              <a:xfrm>
                <a:off x="6258604" y="4108053"/>
                <a:ext cx="4895800" cy="2668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6430" b="50010"/>
              <a:stretch/>
            </p:blipFill>
            <p:spPr bwMode="auto">
              <a:xfrm>
                <a:off x="6278702" y="1548513"/>
                <a:ext cx="4895800" cy="24522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4" name="Прямоугольник 53"/>
            <p:cNvSpPr/>
            <p:nvPr/>
          </p:nvSpPr>
          <p:spPr bwMode="auto">
            <a:xfrm>
              <a:off x="8797028" y="3823500"/>
              <a:ext cx="908446" cy="393366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 bwMode="auto">
            <a:xfrm>
              <a:off x="10706039" y="3823500"/>
              <a:ext cx="723961" cy="393366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56" name="Прямая соединительная линия 55"/>
            <p:cNvCxnSpPr>
              <a:cxnSpLocks/>
            </p:cNvCxnSpPr>
            <p:nvPr/>
          </p:nvCxnSpPr>
          <p:spPr bwMode="auto">
            <a:xfrm>
              <a:off x="9331280" y="3449053"/>
              <a:ext cx="37419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Прямая соединительная линия 56"/>
            <p:cNvCxnSpPr>
              <a:cxnSpLocks/>
            </p:cNvCxnSpPr>
            <p:nvPr/>
          </p:nvCxnSpPr>
          <p:spPr bwMode="auto">
            <a:xfrm>
              <a:off x="9326055" y="3697705"/>
              <a:ext cx="37419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Прямая соединительная линия 57"/>
            <p:cNvCxnSpPr>
              <a:cxnSpLocks/>
            </p:cNvCxnSpPr>
            <p:nvPr/>
          </p:nvCxnSpPr>
          <p:spPr bwMode="auto">
            <a:xfrm>
              <a:off x="6602106" y="4577428"/>
              <a:ext cx="169166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Прямоугольник 58"/>
            <p:cNvSpPr/>
            <p:nvPr/>
          </p:nvSpPr>
          <p:spPr bwMode="auto">
            <a:xfrm>
              <a:off x="7297091" y="4666404"/>
              <a:ext cx="659793" cy="931468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 bwMode="auto">
            <a:xfrm>
              <a:off x="10858580" y="4802763"/>
              <a:ext cx="563399" cy="795110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 bwMode="auto">
            <a:xfrm>
              <a:off x="8648000" y="4793918"/>
              <a:ext cx="504021" cy="795110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1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grpSp>
          <p:nvGrpSpPr>
            <p:cNvPr id="62" name="Группа 61"/>
            <p:cNvGrpSpPr/>
            <p:nvPr/>
          </p:nvGrpSpPr>
          <p:grpSpPr bwMode="auto">
            <a:xfrm>
              <a:off x="7759753" y="4621773"/>
              <a:ext cx="453911" cy="328249"/>
              <a:chOff x="2670466" y="4061835"/>
              <a:chExt cx="828073" cy="655962"/>
            </a:xfrm>
          </p:grpSpPr>
          <p:sp>
            <p:nvSpPr>
              <p:cNvPr id="73" name="Овал 72"/>
              <p:cNvSpPr/>
              <p:nvPr/>
            </p:nvSpPr>
            <p:spPr bwMode="auto">
              <a:xfrm>
                <a:off x="2762381" y="4061835"/>
                <a:ext cx="655965" cy="65596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83">
                  <a:defRPr/>
                </a:pPr>
                <a:endParaRPr lang="ru-RU"/>
              </a:p>
            </p:txBody>
          </p:sp>
          <p:sp>
            <p:nvSpPr>
              <p:cNvPr id="74" name="Прямоугольник 73"/>
              <p:cNvSpPr/>
              <p:nvPr/>
            </p:nvSpPr>
            <p:spPr bwMode="auto">
              <a:xfrm>
                <a:off x="2670466" y="4156428"/>
                <a:ext cx="828073" cy="46139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900">
                    <a:solidFill>
                      <a:schemeClr val="bg1"/>
                    </a:solidFill>
                  </a:rPr>
                  <a:t>NEW</a:t>
                </a:r>
                <a:endParaRPr lang="ru-RU"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Группа 62"/>
            <p:cNvGrpSpPr/>
            <p:nvPr/>
          </p:nvGrpSpPr>
          <p:grpSpPr bwMode="auto">
            <a:xfrm>
              <a:off x="9016275" y="4705361"/>
              <a:ext cx="453911" cy="328249"/>
              <a:chOff x="2670466" y="4061835"/>
              <a:chExt cx="828073" cy="655962"/>
            </a:xfrm>
          </p:grpSpPr>
          <p:sp>
            <p:nvSpPr>
              <p:cNvPr id="71" name="Овал 70"/>
              <p:cNvSpPr/>
              <p:nvPr/>
            </p:nvSpPr>
            <p:spPr bwMode="auto">
              <a:xfrm>
                <a:off x="2762381" y="4061835"/>
                <a:ext cx="655965" cy="65596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83">
                  <a:defRPr/>
                </a:pPr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 bwMode="auto">
              <a:xfrm>
                <a:off x="2670466" y="4156428"/>
                <a:ext cx="828073" cy="46139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900">
                    <a:solidFill>
                      <a:schemeClr val="bg1"/>
                    </a:solidFill>
                  </a:rPr>
                  <a:t>NEW</a:t>
                </a:r>
                <a:endParaRPr lang="ru-RU"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4" name="Группа 63"/>
            <p:cNvGrpSpPr/>
            <p:nvPr/>
          </p:nvGrpSpPr>
          <p:grpSpPr bwMode="auto">
            <a:xfrm>
              <a:off x="11247929" y="4666404"/>
              <a:ext cx="453911" cy="328249"/>
              <a:chOff x="2670466" y="4061835"/>
              <a:chExt cx="828073" cy="655962"/>
            </a:xfrm>
          </p:grpSpPr>
          <p:sp>
            <p:nvSpPr>
              <p:cNvPr id="69" name="Овал 68"/>
              <p:cNvSpPr/>
              <p:nvPr/>
            </p:nvSpPr>
            <p:spPr bwMode="auto">
              <a:xfrm>
                <a:off x="2762381" y="4061835"/>
                <a:ext cx="655965" cy="65596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83">
                  <a:defRPr/>
                </a:pPr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 bwMode="auto">
              <a:xfrm>
                <a:off x="2670466" y="4156428"/>
                <a:ext cx="828073" cy="46139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900">
                    <a:solidFill>
                      <a:schemeClr val="bg1"/>
                    </a:solidFill>
                  </a:rPr>
                  <a:t>NEW</a:t>
                </a:r>
                <a:endParaRPr lang="ru-RU" sz="9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8" name="Прямоугольник 77"/>
          <p:cNvSpPr/>
          <p:nvPr/>
        </p:nvSpPr>
        <p:spPr bwMode="auto">
          <a:xfrm rot="16199999">
            <a:off x="5001809" y="4676292"/>
            <a:ext cx="2769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>
                <a:solidFill>
                  <a:srgbClr val="C00000"/>
                </a:solidFill>
                <a:latin typeface="Arial"/>
                <a:cs typeface="Arial"/>
              </a:rPr>
              <a:t>Приказ Минтруда №766н </a:t>
            </a:r>
            <a:endParaRPr/>
          </a:p>
        </p:txBody>
      </p:sp>
      <p:sp>
        <p:nvSpPr>
          <p:cNvPr id="79" name="Заголовок 1"/>
          <p:cNvSpPr txBox="1"/>
          <p:nvPr/>
        </p:nvSpPr>
        <p:spPr bwMode="auto">
          <a:xfrm>
            <a:off x="718003" y="627737"/>
            <a:ext cx="11811758" cy="507249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200" dirty="0">
                <a:solidFill>
                  <a:srgbClr val="002060"/>
                </a:solidFill>
              </a:rPr>
              <a:t>Личная карточка учета выдачи СИЗ</a:t>
            </a:r>
            <a:endParaRPr dirty="0"/>
          </a:p>
          <a:p>
            <a:pPr defTabSz="914283">
              <a:defRPr/>
            </a:pPr>
            <a:endParaRPr lang="ru-RU" sz="1000" dirty="0">
              <a:solidFill>
                <a:srgbClr val="C00000"/>
              </a:solidFill>
              <a:latin typeface="Arial"/>
            </a:endParaRPr>
          </a:p>
          <a:p>
            <a:pPr defTabSz="914283">
              <a:defRPr/>
            </a:pPr>
            <a:endParaRPr lang="ru-RU" sz="2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0" name="TextBox 79"/>
          <p:cNvSpPr txBox="1"/>
          <p:nvPr/>
        </p:nvSpPr>
        <p:spPr bwMode="auto">
          <a:xfrm>
            <a:off x="733185" y="1167070"/>
            <a:ext cx="1965194" cy="338542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Что изменилось?</a:t>
            </a:r>
            <a:endParaRPr/>
          </a:p>
        </p:txBody>
      </p:sp>
      <p:grpSp>
        <p:nvGrpSpPr>
          <p:cNvPr id="81" name="Группа 80"/>
          <p:cNvGrpSpPr/>
          <p:nvPr/>
        </p:nvGrpSpPr>
        <p:grpSpPr bwMode="auto">
          <a:xfrm>
            <a:off x="5400626" y="3317253"/>
            <a:ext cx="774202" cy="375897"/>
            <a:chOff x="5709244" y="3785134"/>
            <a:chExt cx="1182889" cy="490296"/>
          </a:xfrm>
        </p:grpSpPr>
        <p:sp>
          <p:nvSpPr>
            <p:cNvPr id="82" name="Стрелка вправо 81"/>
            <p:cNvSpPr/>
            <p:nvPr/>
          </p:nvSpPr>
          <p:spPr bwMode="auto">
            <a:xfrm>
              <a:off x="5709244" y="3785134"/>
              <a:ext cx="1141308" cy="490296"/>
            </a:xfrm>
            <a:prstGeom prst="rightArrow">
              <a:avLst>
                <a:gd name="adj1" fmla="val 50000"/>
                <a:gd name="adj2" fmla="val 44739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83">
                <a:defRPr/>
              </a:pPr>
              <a:endParaRPr lang="ru-RU"/>
            </a:p>
          </p:txBody>
        </p:sp>
        <p:sp>
          <p:nvSpPr>
            <p:cNvPr id="83" name="TextBox 82"/>
            <p:cNvSpPr txBox="1"/>
            <p:nvPr/>
          </p:nvSpPr>
          <p:spPr bwMode="auto">
            <a:xfrm>
              <a:off x="5755125" y="3884032"/>
              <a:ext cx="1137008" cy="36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8206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/>
          <p:nvPr/>
        </p:nvSpPr>
        <p:spPr bwMode="auto">
          <a:xfrm>
            <a:off x="709606" y="1593794"/>
            <a:ext cx="10465200" cy="1025718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defRPr/>
            </a:pPr>
            <a:endParaRPr lang="ru-RU" dirty="0">
              <a:solidFill>
                <a:srgbClr val="0070C0"/>
              </a:solidFill>
              <a:latin typeface="Arial Black"/>
            </a:endParaRPr>
          </a:p>
          <a:p>
            <a:pPr marL="742950" indent="-742950" defTabSz="914283">
              <a:buFont typeface="+mj-lt"/>
              <a:buAutoNum type="arabicPeriod"/>
              <a:defRPr/>
            </a:pPr>
            <a:endParaRPr lang="ru-RU" dirty="0"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44FA85-1705-9B69-1F8F-A2D9F2E19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587" t="22729" r="31854" b="17612"/>
          <a:stretch/>
        </p:blipFill>
        <p:spPr bwMode="auto">
          <a:xfrm>
            <a:off x="3358902" y="738981"/>
            <a:ext cx="5616624" cy="5787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6345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-1" y="1241"/>
            <a:ext cx="12190413" cy="685710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 bwMode="auto">
          <a:xfrm>
            <a:off x="0" y="0"/>
            <a:ext cx="6217608" cy="68765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Заголовок 1"/>
          <p:cNvSpPr txBox="1"/>
          <p:nvPr/>
        </p:nvSpPr>
        <p:spPr bwMode="auto">
          <a:xfrm>
            <a:off x="2374360" y="278163"/>
            <a:ext cx="7466400" cy="1025718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Отличие норм выдачи СИЗ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688806" y="1272812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Arial Black"/>
              </a:rPr>
              <a:t>по ТОН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8298405" y="1272812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Arial Black"/>
              </a:rPr>
              <a:t>по ЕТН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608710" y="1960994"/>
            <a:ext cx="5000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1600">
                <a:solidFill>
                  <a:srgbClr val="002060"/>
                </a:solidFill>
              </a:rPr>
              <a:t>- Понятие «до износа»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6711002" y="1960994"/>
            <a:ext cx="5000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None/>
              <a:tabLst>
                <a:tab pos="361950" algn="l"/>
              </a:tabLst>
              <a:defRPr/>
            </a:pPr>
            <a:r>
              <a:rPr lang="ru-RU" sz="1600">
                <a:solidFill>
                  <a:srgbClr val="002060"/>
                </a:solidFill>
              </a:rPr>
              <a:t>- Понятие «определяется документами изготовителя»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608709" y="2695394"/>
            <a:ext cx="5000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1600">
                <a:solidFill>
                  <a:srgbClr val="002060"/>
                </a:solidFill>
              </a:rPr>
              <a:t>- Отдельные нормы для СИЗ и ДСИЗ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6707206" y="2695394"/>
            <a:ext cx="5000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18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 sz="1600"/>
              <a:t>- Один документ для СИЗ и ДСИЗ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609516" y="3307394"/>
            <a:ext cx="5000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buNone/>
              <a:defRPr/>
            </a:pPr>
            <a:r>
              <a:rPr lang="ru-RU" sz="1600">
                <a:solidFill>
                  <a:srgbClr val="002060"/>
                </a:solidFill>
              </a:rPr>
              <a:t>- Прописаны без конструкции, комплектности, класса защиты и эксплуатационных уровней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6707206" y="3321237"/>
            <a:ext cx="5000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buNone/>
              <a:defRPr/>
            </a:pPr>
            <a:r>
              <a:rPr lang="ru-RU" sz="1600">
                <a:solidFill>
                  <a:srgbClr val="002060"/>
                </a:solidFill>
              </a:rPr>
              <a:t>- Указывается конструкция, комплектность, класс защиты, эксплуатационные уровни (при наличии)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608708" y="4286594"/>
            <a:ext cx="5000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None/>
              <a:tabLst>
                <a:tab pos="182563" algn="l"/>
              </a:tabLst>
              <a:defRPr/>
            </a:pPr>
            <a:r>
              <a:rPr lang="ru-RU" sz="1600">
                <a:solidFill>
                  <a:srgbClr val="002060"/>
                </a:solidFill>
              </a:rPr>
              <a:t>- Вместо защитных свойств прописаны характеристики тканей и т.п.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6707206" y="4356049"/>
            <a:ext cx="5000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None/>
              <a:defRPr/>
            </a:pPr>
            <a:r>
              <a:rPr lang="ru-RU" sz="1600">
                <a:solidFill>
                  <a:srgbClr val="002060"/>
                </a:solidFill>
              </a:rPr>
              <a:t>- Обязательно прописываются защитные свойства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6707206" y="4968768"/>
            <a:ext cx="5578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18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 sz="1600"/>
              <a:t>- Для ИТР срок эксплуатации устанавливается работодателем, но не более срока годности установленным изготовителем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6707206" y="5986652"/>
            <a:ext cx="53640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18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ru-RU" sz="1600"/>
              <a:t>- Замена несколько СИЗ на один СИЗ (мультизащита)</a:t>
            </a:r>
            <a:endParaRPr/>
          </a:p>
          <a:p>
            <a:pPr>
              <a:defRPr/>
            </a:pPr>
            <a:endParaRPr lang="ru-RU" sz="160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/>
          <a:srcRect l="23687" t="51544" r="24994" b="5346"/>
          <a:stretch/>
        </p:blipFill>
        <p:spPr bwMode="auto">
          <a:xfrm>
            <a:off x="3370146" y="1327054"/>
            <a:ext cx="493733" cy="41473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/>
          <a:srcRect l="24047" r="16420" b="50509"/>
          <a:stretch/>
        </p:blipFill>
        <p:spPr bwMode="auto">
          <a:xfrm>
            <a:off x="9895989" y="1229498"/>
            <a:ext cx="612000" cy="50879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17" name="Прямая соединительная линия 116"/>
          <p:cNvCxnSpPr>
            <a:cxnSpLocks/>
          </p:cNvCxnSpPr>
          <p:nvPr/>
        </p:nvCxnSpPr>
        <p:spPr bwMode="auto">
          <a:xfrm>
            <a:off x="6883793" y="3190189"/>
            <a:ext cx="2654" cy="2164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>
            <a:cxnSpLocks/>
          </p:cNvCxnSpPr>
          <p:nvPr/>
        </p:nvCxnSpPr>
        <p:spPr bwMode="auto">
          <a:xfrm>
            <a:off x="6085935" y="2489102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>
            <a:cxnSpLocks/>
            <a:endCxn id="40" idx="0"/>
          </p:cNvCxnSpPr>
          <p:nvPr/>
        </p:nvCxnSpPr>
        <p:spPr bwMode="auto">
          <a:xfrm flipH="1">
            <a:off x="832007" y="3189456"/>
            <a:ext cx="4483" cy="23585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>
            <a:cxnSpLocks/>
          </p:cNvCxnSpPr>
          <p:nvPr/>
        </p:nvCxnSpPr>
        <p:spPr bwMode="auto">
          <a:xfrm>
            <a:off x="2343867" y="3221336"/>
            <a:ext cx="2654" cy="21645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>
            <a:cxnSpLocks/>
          </p:cNvCxnSpPr>
          <p:nvPr/>
        </p:nvCxnSpPr>
        <p:spPr bwMode="auto">
          <a:xfrm>
            <a:off x="11358406" y="3189990"/>
            <a:ext cx="2654" cy="21645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>
            <a:cxnSpLocks/>
          </p:cNvCxnSpPr>
          <p:nvPr/>
        </p:nvCxnSpPr>
        <p:spPr bwMode="auto">
          <a:xfrm>
            <a:off x="8354774" y="3190189"/>
            <a:ext cx="2654" cy="21645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cxnSpLocks/>
          </p:cNvCxnSpPr>
          <p:nvPr/>
        </p:nvCxnSpPr>
        <p:spPr bwMode="auto">
          <a:xfrm>
            <a:off x="3872776" y="3190189"/>
            <a:ext cx="2654" cy="21645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>
            <a:cxnSpLocks/>
          </p:cNvCxnSpPr>
          <p:nvPr/>
        </p:nvCxnSpPr>
        <p:spPr bwMode="auto">
          <a:xfrm>
            <a:off x="3075105" y="2489571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>
            <a:cxnSpLocks/>
          </p:cNvCxnSpPr>
          <p:nvPr/>
        </p:nvCxnSpPr>
        <p:spPr bwMode="auto">
          <a:xfrm>
            <a:off x="1595364" y="2489571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>
            <a:cxnSpLocks/>
          </p:cNvCxnSpPr>
          <p:nvPr/>
        </p:nvCxnSpPr>
        <p:spPr bwMode="auto">
          <a:xfrm flipV="1">
            <a:off x="10620887" y="3787840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cxnSpLocks/>
          </p:cNvCxnSpPr>
          <p:nvPr/>
        </p:nvCxnSpPr>
        <p:spPr bwMode="auto">
          <a:xfrm flipV="1">
            <a:off x="9872336" y="3805904"/>
            <a:ext cx="2654" cy="21645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cxnSpLocks/>
          </p:cNvCxnSpPr>
          <p:nvPr/>
        </p:nvCxnSpPr>
        <p:spPr bwMode="auto">
          <a:xfrm flipV="1">
            <a:off x="9101798" y="3788458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>
            <a:cxnSpLocks/>
          </p:cNvCxnSpPr>
          <p:nvPr/>
        </p:nvCxnSpPr>
        <p:spPr bwMode="auto">
          <a:xfrm flipV="1">
            <a:off x="8360660" y="3813247"/>
            <a:ext cx="2654" cy="21645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>
            <a:cxnSpLocks/>
          </p:cNvCxnSpPr>
          <p:nvPr/>
        </p:nvCxnSpPr>
        <p:spPr bwMode="auto">
          <a:xfrm flipV="1">
            <a:off x="7611467" y="3784170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cxnSpLocks/>
          </p:cNvCxnSpPr>
          <p:nvPr/>
        </p:nvCxnSpPr>
        <p:spPr bwMode="auto">
          <a:xfrm flipV="1">
            <a:off x="6889679" y="3813247"/>
            <a:ext cx="2654" cy="2164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cxnSpLocks/>
          </p:cNvCxnSpPr>
          <p:nvPr/>
        </p:nvCxnSpPr>
        <p:spPr bwMode="auto">
          <a:xfrm flipV="1">
            <a:off x="3080991" y="3794579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cxnSpLocks/>
          </p:cNvCxnSpPr>
          <p:nvPr/>
        </p:nvCxnSpPr>
        <p:spPr bwMode="auto">
          <a:xfrm flipV="1">
            <a:off x="1601250" y="3794579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>
            <a:cxnSpLocks/>
            <a:stCxn id="95" idx="0"/>
          </p:cNvCxnSpPr>
          <p:nvPr/>
        </p:nvCxnSpPr>
        <p:spPr bwMode="auto">
          <a:xfrm flipH="1" flipV="1">
            <a:off x="837894" y="3794579"/>
            <a:ext cx="4482" cy="21907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 txBox="1"/>
          <p:nvPr/>
        </p:nvSpPr>
        <p:spPr bwMode="auto">
          <a:xfrm>
            <a:off x="464806" y="247394"/>
            <a:ext cx="10539777" cy="1288348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200">
                <a:solidFill>
                  <a:srgbClr val="002060"/>
                </a:solidFill>
                <a:latin typeface="Arial Black"/>
              </a:rPr>
              <a:t>Этапы обеспечения работников СИЗ</a:t>
            </a:r>
            <a:endParaRPr lang="ru-RU" sz="3200">
              <a:solidFill>
                <a:srgbClr val="C00000"/>
              </a:solidFill>
              <a:latin typeface="Arial Black"/>
            </a:endParaRPr>
          </a:p>
          <a:p>
            <a:pPr defTabSz="914283">
              <a:defRPr/>
            </a:pPr>
            <a:endParaRPr lang="ru-RU" sz="320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65674" y="1240529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>
                <a:solidFill>
                  <a:srgbClr val="0070C0"/>
                </a:solidFill>
                <a:latin typeface="Arial Black"/>
              </a:rPr>
              <a:t>Работодатель</a:t>
            </a:r>
            <a:endParaRPr lang="ru-RU" sz="1400">
              <a:solidFill>
                <a:srgbClr val="0070C0"/>
              </a:solidFill>
            </a:endParaRPr>
          </a:p>
        </p:txBody>
      </p:sp>
      <p:cxnSp>
        <p:nvCxnSpPr>
          <p:cNvPr id="7" name="Прямая со стрелкой 6"/>
          <p:cNvCxnSpPr>
            <a:cxnSpLocks/>
          </p:cNvCxnSpPr>
          <p:nvPr/>
        </p:nvCxnSpPr>
        <p:spPr bwMode="auto">
          <a:xfrm>
            <a:off x="-12397" y="3596222"/>
            <a:ext cx="1221520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 bwMode="auto">
          <a:xfrm>
            <a:off x="626981" y="3425312"/>
            <a:ext cx="404743" cy="389256"/>
            <a:chOff x="482613" y="3357561"/>
            <a:chExt cx="404743" cy="389256"/>
          </a:xfrm>
        </p:grpSpPr>
        <p:sp>
          <p:nvSpPr>
            <p:cNvPr id="40" name="Овал 39"/>
            <p:cNvSpPr/>
            <p:nvPr/>
          </p:nvSpPr>
          <p:spPr bwMode="auto">
            <a:xfrm>
              <a:off x="487921" y="3357561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 bwMode="auto">
            <a:xfrm>
              <a:off x="482613" y="3399407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1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 bwMode="auto">
          <a:xfrm>
            <a:off x="2888103" y="3425312"/>
            <a:ext cx="404743" cy="389256"/>
            <a:chOff x="1293157" y="3357561"/>
            <a:chExt cx="404743" cy="389256"/>
          </a:xfrm>
        </p:grpSpPr>
        <p:sp>
          <p:nvSpPr>
            <p:cNvPr id="54" name="Овал 53"/>
            <p:cNvSpPr/>
            <p:nvPr/>
          </p:nvSpPr>
          <p:spPr bwMode="auto">
            <a:xfrm>
              <a:off x="1298465" y="3357561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1293157" y="3399407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2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 bwMode="auto">
          <a:xfrm>
            <a:off x="2131779" y="3425312"/>
            <a:ext cx="404743" cy="389256"/>
            <a:chOff x="2071198" y="3356455"/>
            <a:chExt cx="404743" cy="389256"/>
          </a:xfrm>
        </p:grpSpPr>
        <p:sp>
          <p:nvSpPr>
            <p:cNvPr id="56" name="Овал 55"/>
            <p:cNvSpPr/>
            <p:nvPr/>
          </p:nvSpPr>
          <p:spPr bwMode="auto">
            <a:xfrm>
              <a:off x="2076506" y="3356455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 bwMode="auto">
            <a:xfrm>
              <a:off x="2071198" y="3398301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3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 bwMode="auto">
          <a:xfrm>
            <a:off x="3686555" y="3425312"/>
            <a:ext cx="404743" cy="389256"/>
            <a:chOff x="3649132" y="3359622"/>
            <a:chExt cx="404743" cy="389256"/>
          </a:xfrm>
        </p:grpSpPr>
        <p:sp>
          <p:nvSpPr>
            <p:cNvPr id="60" name="Овал 59"/>
            <p:cNvSpPr/>
            <p:nvPr/>
          </p:nvSpPr>
          <p:spPr bwMode="auto">
            <a:xfrm>
              <a:off x="3654441" y="3359622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 bwMode="auto">
            <a:xfrm>
              <a:off x="3649132" y="3401468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5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 bwMode="auto">
          <a:xfrm>
            <a:off x="4374469" y="3425312"/>
            <a:ext cx="404743" cy="389256"/>
            <a:chOff x="4427174" y="3358516"/>
            <a:chExt cx="404743" cy="389256"/>
          </a:xfrm>
        </p:grpSpPr>
        <p:sp>
          <p:nvSpPr>
            <p:cNvPr id="62" name="Овал 61"/>
            <p:cNvSpPr/>
            <p:nvPr/>
          </p:nvSpPr>
          <p:spPr bwMode="auto">
            <a:xfrm>
              <a:off x="4432482" y="3358516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4427174" y="3400362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6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 bwMode="auto">
          <a:xfrm>
            <a:off x="5108869" y="3425312"/>
            <a:ext cx="404743" cy="389256"/>
            <a:chOff x="5110900" y="3358668"/>
            <a:chExt cx="404743" cy="389256"/>
          </a:xfrm>
        </p:grpSpPr>
        <p:sp>
          <p:nvSpPr>
            <p:cNvPr id="64" name="Овал 63"/>
            <p:cNvSpPr/>
            <p:nvPr/>
          </p:nvSpPr>
          <p:spPr bwMode="auto">
            <a:xfrm>
              <a:off x="5116208" y="3358668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 bwMode="auto">
            <a:xfrm>
              <a:off x="5110900" y="3400514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7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 bwMode="auto">
          <a:xfrm>
            <a:off x="5896066" y="3425312"/>
            <a:ext cx="404743" cy="389256"/>
            <a:chOff x="5921444" y="3358668"/>
            <a:chExt cx="404743" cy="389256"/>
          </a:xfrm>
        </p:grpSpPr>
        <p:sp>
          <p:nvSpPr>
            <p:cNvPr id="66" name="Овал 65"/>
            <p:cNvSpPr/>
            <p:nvPr/>
          </p:nvSpPr>
          <p:spPr bwMode="auto">
            <a:xfrm>
              <a:off x="5926752" y="3358668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 bwMode="auto">
            <a:xfrm>
              <a:off x="5921444" y="3400514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8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88" name="Группа 87"/>
          <p:cNvGrpSpPr/>
          <p:nvPr/>
        </p:nvGrpSpPr>
        <p:grpSpPr bwMode="auto">
          <a:xfrm>
            <a:off x="7406312" y="3425312"/>
            <a:ext cx="404743" cy="389256"/>
            <a:chOff x="7459967" y="3374540"/>
            <a:chExt cx="404743" cy="389256"/>
          </a:xfrm>
        </p:grpSpPr>
        <p:sp>
          <p:nvSpPr>
            <p:cNvPr id="70" name="Овал 69"/>
            <p:cNvSpPr/>
            <p:nvPr/>
          </p:nvSpPr>
          <p:spPr bwMode="auto">
            <a:xfrm>
              <a:off x="7465276" y="3374540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 bwMode="auto">
            <a:xfrm>
              <a:off x="7459967" y="3416386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10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 bwMode="auto">
          <a:xfrm>
            <a:off x="8164938" y="3425312"/>
            <a:ext cx="404743" cy="389256"/>
            <a:chOff x="8270511" y="3374540"/>
            <a:chExt cx="404743" cy="389256"/>
          </a:xfrm>
        </p:grpSpPr>
        <p:sp>
          <p:nvSpPr>
            <p:cNvPr id="72" name="Овал 71"/>
            <p:cNvSpPr/>
            <p:nvPr/>
          </p:nvSpPr>
          <p:spPr bwMode="auto">
            <a:xfrm>
              <a:off x="8275820" y="3374540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 bwMode="auto">
            <a:xfrm>
              <a:off x="8270511" y="3416386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</a:rPr>
                <a:t>11</a:t>
              </a:r>
              <a:endParaRPr/>
            </a:p>
          </p:txBody>
        </p:sp>
      </p:grpSp>
      <p:grpSp>
        <p:nvGrpSpPr>
          <p:cNvPr id="90" name="Группа 89"/>
          <p:cNvGrpSpPr/>
          <p:nvPr/>
        </p:nvGrpSpPr>
        <p:grpSpPr bwMode="auto">
          <a:xfrm>
            <a:off x="8903269" y="3425312"/>
            <a:ext cx="404743" cy="389256"/>
            <a:chOff x="9048553" y="3373434"/>
            <a:chExt cx="404743" cy="389256"/>
          </a:xfrm>
        </p:grpSpPr>
        <p:sp>
          <p:nvSpPr>
            <p:cNvPr id="74" name="Овал 73"/>
            <p:cNvSpPr/>
            <p:nvPr/>
          </p:nvSpPr>
          <p:spPr bwMode="auto">
            <a:xfrm>
              <a:off x="9053861" y="3373434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9048553" y="3415280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12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 bwMode="auto">
          <a:xfrm>
            <a:off x="9675586" y="3425312"/>
            <a:ext cx="404743" cy="389256"/>
            <a:chOff x="9732278" y="3355376"/>
            <a:chExt cx="404743" cy="389256"/>
          </a:xfrm>
        </p:grpSpPr>
        <p:sp>
          <p:nvSpPr>
            <p:cNvPr id="76" name="Овал 75"/>
            <p:cNvSpPr/>
            <p:nvPr/>
          </p:nvSpPr>
          <p:spPr bwMode="auto">
            <a:xfrm>
              <a:off x="9737586" y="3355376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 bwMode="auto">
            <a:xfrm>
              <a:off x="9732278" y="3397222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13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 bwMode="auto">
          <a:xfrm>
            <a:off x="10406934" y="3425312"/>
            <a:ext cx="404743" cy="389256"/>
            <a:chOff x="10542821" y="3355376"/>
            <a:chExt cx="404743" cy="389256"/>
          </a:xfrm>
        </p:grpSpPr>
        <p:sp>
          <p:nvSpPr>
            <p:cNvPr id="78" name="Овал 77"/>
            <p:cNvSpPr/>
            <p:nvPr/>
          </p:nvSpPr>
          <p:spPr bwMode="auto">
            <a:xfrm>
              <a:off x="10548130" y="3355376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 bwMode="auto">
            <a:xfrm>
              <a:off x="10542821" y="3397222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14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 bwMode="auto">
          <a:xfrm>
            <a:off x="11136350" y="3425312"/>
            <a:ext cx="404743" cy="389256"/>
            <a:chOff x="11320863" y="3354270"/>
            <a:chExt cx="404743" cy="389256"/>
          </a:xfrm>
        </p:grpSpPr>
        <p:sp>
          <p:nvSpPr>
            <p:cNvPr id="80" name="Овал 79"/>
            <p:cNvSpPr/>
            <p:nvPr/>
          </p:nvSpPr>
          <p:spPr bwMode="auto">
            <a:xfrm>
              <a:off x="11326171" y="3354270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 bwMode="auto">
            <a:xfrm>
              <a:off x="11320863" y="3396115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15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cxnSp>
        <p:nvCxnSpPr>
          <p:cNvPr id="99" name="Прямая соединительная линия 98"/>
          <p:cNvCxnSpPr>
            <a:cxnSpLocks/>
          </p:cNvCxnSpPr>
          <p:nvPr/>
        </p:nvCxnSpPr>
        <p:spPr bwMode="auto">
          <a:xfrm>
            <a:off x="4581838" y="2494098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>
            <a:cxnSpLocks/>
          </p:cNvCxnSpPr>
          <p:nvPr/>
        </p:nvCxnSpPr>
        <p:spPr bwMode="auto">
          <a:xfrm>
            <a:off x="7605581" y="2499980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>
            <a:cxnSpLocks/>
          </p:cNvCxnSpPr>
          <p:nvPr/>
        </p:nvCxnSpPr>
        <p:spPr bwMode="auto">
          <a:xfrm>
            <a:off x="9095912" y="2495692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>
            <a:cxnSpLocks/>
          </p:cNvCxnSpPr>
          <p:nvPr/>
        </p:nvCxnSpPr>
        <p:spPr bwMode="auto">
          <a:xfrm>
            <a:off x="10603829" y="2496310"/>
            <a:ext cx="3119" cy="935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>
            <a:cxnSpLocks/>
          </p:cNvCxnSpPr>
          <p:nvPr/>
        </p:nvCxnSpPr>
        <p:spPr bwMode="auto">
          <a:xfrm>
            <a:off x="5329624" y="3197533"/>
            <a:ext cx="2654" cy="21645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>
            <a:cxnSpLocks/>
          </p:cNvCxnSpPr>
          <p:nvPr/>
        </p:nvCxnSpPr>
        <p:spPr bwMode="auto">
          <a:xfrm>
            <a:off x="9866450" y="3197532"/>
            <a:ext cx="2654" cy="21645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 bwMode="auto">
          <a:xfrm>
            <a:off x="463930" y="6022145"/>
            <a:ext cx="1136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bg1"/>
                </a:solidFill>
                <a:latin typeface="Arial Black"/>
              </a:rPr>
              <a:t>Работник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 bwMode="auto">
          <a:xfrm>
            <a:off x="176376" y="4013655"/>
            <a:ext cx="1332000" cy="54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75000"/>
                  </a:schemeClr>
                </a:solidFill>
                <a:cs typeface="Arial"/>
              </a:defRPr>
            </a:lvl1pPr>
          </a:lstStyle>
          <a:p>
            <a:pPr>
              <a:defRPr/>
            </a:pPr>
            <a:r>
              <a:rPr lang="ru-RU"/>
              <a:t>Участвует в опросе </a:t>
            </a:r>
            <a:endParaRPr/>
          </a:p>
        </p:txBody>
      </p:sp>
      <p:sp>
        <p:nvSpPr>
          <p:cNvPr id="96" name="TextBox 95"/>
          <p:cNvSpPr txBox="1"/>
          <p:nvPr/>
        </p:nvSpPr>
        <p:spPr bwMode="auto">
          <a:xfrm>
            <a:off x="545864" y="4725793"/>
            <a:ext cx="1501628" cy="54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75000"/>
                  </a:schemeClr>
                </a:solidFill>
                <a:cs typeface="Arial"/>
              </a:defRPr>
            </a:lvl1pPr>
          </a:lstStyle>
          <a:p>
            <a:pPr>
              <a:defRPr/>
            </a:pPr>
            <a:r>
              <a:rPr lang="ru-RU"/>
              <a:t>Формирует мнения</a:t>
            </a:r>
            <a:endParaRPr/>
          </a:p>
        </p:txBody>
      </p:sp>
      <p:sp>
        <p:nvSpPr>
          <p:cNvPr id="98" name="TextBox 97"/>
          <p:cNvSpPr txBox="1"/>
          <p:nvPr/>
        </p:nvSpPr>
        <p:spPr bwMode="auto">
          <a:xfrm>
            <a:off x="2287862" y="4725793"/>
            <a:ext cx="1332000" cy="54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75000"/>
                  </a:schemeClr>
                </a:solidFill>
                <a:cs typeface="Arial"/>
              </a:defRPr>
            </a:lvl1pPr>
          </a:lstStyle>
          <a:p>
            <a:pPr>
              <a:defRPr/>
            </a:pPr>
            <a:r>
              <a:rPr lang="ru-RU"/>
              <a:t>Испытывает новые СИЗ</a:t>
            </a:r>
            <a:endParaRPr/>
          </a:p>
        </p:txBody>
      </p:sp>
      <p:sp>
        <p:nvSpPr>
          <p:cNvPr id="111" name="Прямоугольник 110"/>
          <p:cNvSpPr/>
          <p:nvPr/>
        </p:nvSpPr>
        <p:spPr bwMode="auto">
          <a:xfrm>
            <a:off x="6186336" y="4039551"/>
            <a:ext cx="1332000" cy="523221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cs typeface="Arial"/>
              </a:rPr>
              <a:t>Обучается</a:t>
            </a:r>
            <a:endParaRPr/>
          </a:p>
        </p:txBody>
      </p:sp>
      <p:sp>
        <p:nvSpPr>
          <p:cNvPr id="112" name="Прямоугольник 111"/>
          <p:cNvSpPr/>
          <p:nvPr/>
        </p:nvSpPr>
        <p:spPr bwMode="auto">
          <a:xfrm>
            <a:off x="7004972" y="4725794"/>
            <a:ext cx="1332000" cy="54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>
                    <a:lumMod val="75000"/>
                  </a:schemeClr>
                </a:solidFill>
                <a:cs typeface="Arial"/>
              </a:rPr>
              <a:t>Получает</a:t>
            </a:r>
            <a:endParaRPr/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7688826" y="4022772"/>
            <a:ext cx="1332000" cy="54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>
                    <a:lumMod val="75000"/>
                  </a:schemeClr>
                </a:solidFill>
                <a:cs typeface="Arial"/>
              </a:rPr>
              <a:t>Носит и применяет</a:t>
            </a:r>
            <a:endParaRPr/>
          </a:p>
        </p:txBody>
      </p:sp>
      <p:sp>
        <p:nvSpPr>
          <p:cNvPr id="121" name="Прямоугольник 120"/>
          <p:cNvSpPr/>
          <p:nvPr/>
        </p:nvSpPr>
        <p:spPr bwMode="auto">
          <a:xfrm>
            <a:off x="9174739" y="4022772"/>
            <a:ext cx="1397847" cy="54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>
                    <a:lumMod val="75000"/>
                  </a:schemeClr>
                </a:solidFill>
                <a:cs typeface="Arial"/>
              </a:rPr>
              <a:t>Запрашивает замену</a:t>
            </a:r>
            <a:endParaRPr/>
          </a:p>
        </p:txBody>
      </p:sp>
      <p:sp>
        <p:nvSpPr>
          <p:cNvPr id="122" name="Прямоугольник 121"/>
          <p:cNvSpPr/>
          <p:nvPr/>
        </p:nvSpPr>
        <p:spPr bwMode="auto">
          <a:xfrm>
            <a:off x="8577342" y="4725794"/>
            <a:ext cx="1332000" cy="54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>
                    <a:lumMod val="75000"/>
                  </a:schemeClr>
                </a:solidFill>
                <a:cs typeface="Arial"/>
              </a:rPr>
              <a:t>Сдает в стирку</a:t>
            </a:r>
            <a:endParaRPr/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10149713" y="4725793"/>
            <a:ext cx="1397846" cy="54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>
                    <a:lumMod val="75000"/>
                  </a:schemeClr>
                </a:solidFill>
                <a:cs typeface="Arial"/>
              </a:rPr>
              <a:t>Сдает после эксплуатации</a:t>
            </a:r>
            <a:endParaRPr/>
          </a:p>
        </p:txBody>
      </p:sp>
      <p:grpSp>
        <p:nvGrpSpPr>
          <p:cNvPr id="100" name="Группа 99"/>
          <p:cNvGrpSpPr/>
          <p:nvPr/>
        </p:nvGrpSpPr>
        <p:grpSpPr bwMode="auto">
          <a:xfrm>
            <a:off x="1404510" y="3431714"/>
            <a:ext cx="404743" cy="389256"/>
            <a:chOff x="1293157" y="3357561"/>
            <a:chExt cx="404743" cy="389256"/>
          </a:xfrm>
        </p:grpSpPr>
        <p:sp>
          <p:nvSpPr>
            <p:cNvPr id="101" name="Овал 100"/>
            <p:cNvSpPr/>
            <p:nvPr/>
          </p:nvSpPr>
          <p:spPr bwMode="auto">
            <a:xfrm>
              <a:off x="1298465" y="3357561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 bwMode="auto">
            <a:xfrm>
              <a:off x="1293157" y="3399407"/>
              <a:ext cx="399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cs typeface="Arial"/>
                </a:rPr>
                <a:t>2</a:t>
              </a:r>
              <a:endParaRPr lang="ru-RU" sz="14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 bwMode="auto">
          <a:xfrm>
            <a:off x="6679174" y="3412527"/>
            <a:ext cx="404743" cy="389256"/>
            <a:chOff x="1293157" y="3357561"/>
            <a:chExt cx="404743" cy="389256"/>
          </a:xfrm>
        </p:grpSpPr>
        <p:sp>
          <p:nvSpPr>
            <p:cNvPr id="124" name="Овал 123"/>
            <p:cNvSpPr/>
            <p:nvPr/>
          </p:nvSpPr>
          <p:spPr bwMode="auto">
            <a:xfrm>
              <a:off x="1298465" y="3357561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 bwMode="auto">
            <a:xfrm>
              <a:off x="1293157" y="3399407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</a:rPr>
                <a:t>9</a:t>
              </a:r>
              <a:endParaRPr/>
            </a:p>
          </p:txBody>
        </p:sp>
      </p:grpSp>
      <p:sp>
        <p:nvSpPr>
          <p:cNvPr id="126" name="TextBox 125"/>
          <p:cNvSpPr txBox="1"/>
          <p:nvPr/>
        </p:nvSpPr>
        <p:spPr bwMode="auto">
          <a:xfrm>
            <a:off x="170489" y="2673133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75000"/>
                  </a:schemeClr>
                </a:solidFill>
                <a:cs typeface="Arial"/>
              </a:defRPr>
            </a:lvl1pPr>
          </a:lstStyle>
          <a:p>
            <a:pPr>
              <a:defRPr/>
            </a:pPr>
            <a:r>
              <a:rPr lang="ru-RU"/>
              <a:t>Проведение ОПР </a:t>
            </a:r>
            <a:endParaRPr/>
          </a:p>
        </p:txBody>
      </p:sp>
      <p:sp>
        <p:nvSpPr>
          <p:cNvPr id="133" name="TextBox 132"/>
          <p:cNvSpPr txBox="1"/>
          <p:nvPr/>
        </p:nvSpPr>
        <p:spPr bwMode="auto">
          <a:xfrm>
            <a:off x="709606" y="1960995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75000"/>
                  </a:schemeClr>
                </a:solidFill>
                <a:cs typeface="Arial"/>
              </a:defRPr>
            </a:lvl1pPr>
          </a:lstStyle>
          <a:p>
            <a:pPr>
              <a:defRPr/>
            </a:pPr>
            <a:r>
              <a:rPr lang="ru-RU"/>
              <a:t>Разработка норм и ЛНА</a:t>
            </a:r>
            <a:endParaRPr/>
          </a:p>
        </p:txBody>
      </p:sp>
      <p:sp>
        <p:nvSpPr>
          <p:cNvPr id="134" name="TextBox 133"/>
          <p:cNvSpPr txBox="1"/>
          <p:nvPr/>
        </p:nvSpPr>
        <p:spPr bwMode="auto">
          <a:xfrm>
            <a:off x="1672980" y="2673133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75000"/>
                  </a:schemeClr>
                </a:solidFill>
                <a:cs typeface="Arial"/>
              </a:defRPr>
            </a:lvl1pPr>
          </a:lstStyle>
          <a:p>
            <a:pPr>
              <a:defRPr/>
            </a:pPr>
            <a:r>
              <a:rPr lang="ru-RU"/>
              <a:t>Определение потребности</a:t>
            </a:r>
            <a:endParaRPr/>
          </a:p>
        </p:txBody>
      </p:sp>
      <p:sp>
        <p:nvSpPr>
          <p:cNvPr id="135" name="TextBox 134"/>
          <p:cNvSpPr txBox="1"/>
          <p:nvPr/>
        </p:nvSpPr>
        <p:spPr bwMode="auto">
          <a:xfrm>
            <a:off x="2281976" y="1960992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75000"/>
                  </a:schemeClr>
                </a:solidFill>
                <a:cs typeface="Arial"/>
              </a:defRPr>
            </a:lvl1pPr>
          </a:lstStyle>
          <a:p>
            <a:pPr>
              <a:defRPr/>
            </a:pPr>
            <a:r>
              <a:rPr lang="ru-RU"/>
              <a:t>Выбор</a:t>
            </a:r>
            <a:endParaRPr/>
          </a:p>
        </p:txBody>
      </p:sp>
      <p:sp>
        <p:nvSpPr>
          <p:cNvPr id="139" name="Прямоугольник 138"/>
          <p:cNvSpPr/>
          <p:nvPr/>
        </p:nvSpPr>
        <p:spPr bwMode="auto">
          <a:xfrm>
            <a:off x="3175470" y="2664014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>
                    <a:lumMod val="75000"/>
                  </a:schemeClr>
                </a:solidFill>
                <a:cs typeface="Arial"/>
              </a:rPr>
              <a:t>Закупка</a:t>
            </a:r>
            <a:endParaRPr/>
          </a:p>
        </p:txBody>
      </p:sp>
      <p:sp>
        <p:nvSpPr>
          <p:cNvPr id="140" name="Прямоугольник 139"/>
          <p:cNvSpPr/>
          <p:nvPr/>
        </p:nvSpPr>
        <p:spPr bwMode="auto">
          <a:xfrm>
            <a:off x="3854346" y="1960994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>
                    <a:lumMod val="75000"/>
                  </a:schemeClr>
                </a:solidFill>
                <a:cs typeface="Arial"/>
              </a:rPr>
              <a:t>Приемка</a:t>
            </a:r>
            <a:endParaRPr/>
          </a:p>
        </p:txBody>
      </p:sp>
      <p:sp>
        <p:nvSpPr>
          <p:cNvPr id="141" name="Прямоугольник 140"/>
          <p:cNvSpPr/>
          <p:nvPr/>
        </p:nvSpPr>
        <p:spPr bwMode="auto">
          <a:xfrm>
            <a:off x="4677960" y="2664016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>
                    <a:lumMod val="75000"/>
                  </a:schemeClr>
                </a:solidFill>
                <a:cs typeface="Arial"/>
              </a:rPr>
              <a:t>Входной контроль</a:t>
            </a:r>
            <a:endParaRPr/>
          </a:p>
        </p:txBody>
      </p:sp>
      <p:sp>
        <p:nvSpPr>
          <p:cNvPr id="142" name="Прямоугольник 141"/>
          <p:cNvSpPr/>
          <p:nvPr/>
        </p:nvSpPr>
        <p:spPr bwMode="auto">
          <a:xfrm>
            <a:off x="5426716" y="1960995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>
                    <a:lumMod val="75000"/>
                  </a:schemeClr>
                </a:solidFill>
                <a:cs typeface="Arial"/>
              </a:rPr>
              <a:t>Обеспечение хранения </a:t>
            </a:r>
            <a:endParaRPr/>
          </a:p>
        </p:txBody>
      </p:sp>
      <p:sp>
        <p:nvSpPr>
          <p:cNvPr id="143" name="Прямоугольник 142"/>
          <p:cNvSpPr/>
          <p:nvPr/>
        </p:nvSpPr>
        <p:spPr bwMode="auto">
          <a:xfrm>
            <a:off x="6180450" y="2664016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Обучение применению</a:t>
            </a:r>
            <a:endParaRPr/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6999086" y="1960994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>
                    <a:lumMod val="75000"/>
                  </a:schemeClr>
                </a:solidFill>
                <a:cs typeface="Arial"/>
              </a:rPr>
              <a:t>Выдача и учет</a:t>
            </a:r>
            <a:endParaRPr/>
          </a:p>
        </p:txBody>
      </p:sp>
      <p:sp>
        <p:nvSpPr>
          <p:cNvPr id="145" name="Прямоугольник 144"/>
          <p:cNvSpPr/>
          <p:nvPr/>
        </p:nvSpPr>
        <p:spPr bwMode="auto">
          <a:xfrm>
            <a:off x="7682940" y="2664016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>
                <a:solidFill>
                  <a:schemeClr val="bg1">
                    <a:lumMod val="75000"/>
                  </a:schemeClr>
                </a:solidFill>
                <a:cs typeface="Arial"/>
              </a:rPr>
              <a:t>Эксплуатация</a:t>
            </a:r>
            <a:endParaRPr/>
          </a:p>
        </p:txBody>
      </p:sp>
      <p:sp>
        <p:nvSpPr>
          <p:cNvPr id="146" name="Прямоугольник 145"/>
          <p:cNvSpPr/>
          <p:nvPr/>
        </p:nvSpPr>
        <p:spPr bwMode="auto">
          <a:xfrm>
            <a:off x="9185430" y="2664014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>
                <a:solidFill>
                  <a:schemeClr val="bg1">
                    <a:lumMod val="75000"/>
                  </a:schemeClr>
                </a:solidFill>
                <a:cs typeface="Arial"/>
              </a:rPr>
              <a:t>Замена</a:t>
            </a:r>
          </a:p>
        </p:txBody>
      </p:sp>
      <p:sp>
        <p:nvSpPr>
          <p:cNvPr id="147" name="Прямоугольник 146"/>
          <p:cNvSpPr/>
          <p:nvPr/>
        </p:nvSpPr>
        <p:spPr bwMode="auto">
          <a:xfrm>
            <a:off x="8571456" y="1960994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>
                <a:solidFill>
                  <a:schemeClr val="bg1">
                    <a:lumMod val="75000"/>
                  </a:schemeClr>
                </a:solidFill>
                <a:cs typeface="Arial"/>
              </a:rPr>
              <a:t>Уход</a:t>
            </a:r>
            <a:endParaRPr/>
          </a:p>
        </p:txBody>
      </p:sp>
      <p:sp>
        <p:nvSpPr>
          <p:cNvPr id="148" name="Прямоугольник 147"/>
          <p:cNvSpPr/>
          <p:nvPr/>
        </p:nvSpPr>
        <p:spPr bwMode="auto">
          <a:xfrm>
            <a:off x="10143827" y="1960995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>
                    <a:lumMod val="75000"/>
                  </a:schemeClr>
                </a:solidFill>
                <a:cs typeface="Arial"/>
              </a:rPr>
              <a:t>Вывод из эксплуатации</a:t>
            </a:r>
            <a:endParaRPr/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10687920" y="2664016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>
                <a:solidFill>
                  <a:schemeClr val="bg1">
                    <a:lumMod val="75000"/>
                  </a:schemeClr>
                </a:solidFill>
                <a:cs typeface="Arial"/>
              </a:rPr>
              <a:t>Утилизация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 bwMode="auto">
          <a:xfrm>
            <a:off x="-9525" y="-2"/>
            <a:ext cx="12199938" cy="6859589"/>
          </a:xfrm>
          <a:prstGeom prst="rect">
            <a:avLst/>
          </a:prstGeom>
          <a:solidFill>
            <a:srgbClr val="44546A">
              <a:lumMod val="20000"/>
              <a:lumOff val="80000"/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 dirty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 bwMode="auto">
          <a:xfrm rot="10800000">
            <a:off x="2338905" y="-4"/>
            <a:ext cx="9851507" cy="95498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ый треугольник 14"/>
          <p:cNvSpPr/>
          <p:nvPr/>
        </p:nvSpPr>
        <p:spPr bwMode="auto">
          <a:xfrm>
            <a:off x="1" y="2634298"/>
            <a:ext cx="3919982" cy="4225290"/>
          </a:xfrm>
          <a:prstGeom prst="rtTriangle">
            <a:avLst/>
          </a:prstGeom>
          <a:solidFill>
            <a:srgbClr val="157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 bwMode="auto">
          <a:xfrm rot="10800000">
            <a:off x="7319206" y="0"/>
            <a:ext cx="4871207" cy="4898594"/>
          </a:xfrm>
          <a:prstGeom prst="rtTriangle">
            <a:avLst/>
          </a:prstGeom>
          <a:solidFill>
            <a:srgbClr val="157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7" name="Заголовок 1"/>
          <p:cNvSpPr txBox="1"/>
          <p:nvPr/>
        </p:nvSpPr>
        <p:spPr bwMode="auto">
          <a:xfrm>
            <a:off x="689670" y="500167"/>
            <a:ext cx="6262335" cy="1288348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200">
                <a:solidFill>
                  <a:srgbClr val="002060"/>
                </a:solidFill>
                <a:latin typeface="Arial Black"/>
              </a:rPr>
              <a:t>Новые обязанности в охране труда по ТК РФ</a:t>
            </a:r>
            <a:endParaRPr/>
          </a:p>
          <a:p>
            <a:pPr defTabSz="914283">
              <a:defRPr/>
            </a:pPr>
            <a:endParaRPr lang="ru-RU" sz="1100">
              <a:solidFill>
                <a:srgbClr val="C00000"/>
              </a:solidFill>
              <a:latin typeface="Arial"/>
            </a:endParaRPr>
          </a:p>
          <a:p>
            <a:pPr defTabSz="914283">
              <a:defRPr/>
            </a:pPr>
            <a:endParaRPr lang="ru-RU" sz="28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8" name="Полилиния 37"/>
          <p:cNvSpPr/>
          <p:nvPr/>
        </p:nvSpPr>
        <p:spPr bwMode="auto">
          <a:xfrm>
            <a:off x="816157" y="2649050"/>
            <a:ext cx="1205333" cy="347125"/>
          </a:xfrm>
          <a:custGeom>
            <a:avLst/>
            <a:gdLst>
              <a:gd name="connsiteX0" fmla="*/ 0 w 1561900"/>
              <a:gd name="connsiteY0" fmla="*/ 0 h 5685355"/>
              <a:gd name="connsiteX1" fmla="*/ 1561900 w 1561900"/>
              <a:gd name="connsiteY1" fmla="*/ 0 h 5685355"/>
              <a:gd name="connsiteX2" fmla="*/ 1561900 w 1561900"/>
              <a:gd name="connsiteY2" fmla="*/ 5685355 h 5685355"/>
              <a:gd name="connsiteX3" fmla="*/ 0 w 1561900"/>
              <a:gd name="connsiteY3" fmla="*/ 5685355 h 5685355"/>
              <a:gd name="connsiteX4" fmla="*/ 0 w 1561900"/>
              <a:gd name="connsiteY4" fmla="*/ 0 h 568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900" h="5685355" extrusionOk="0">
                <a:moveTo>
                  <a:pt x="0" y="0"/>
                </a:moveTo>
                <a:lnTo>
                  <a:pt x="1561900" y="0"/>
                </a:lnTo>
                <a:lnTo>
                  <a:pt x="1561900" y="5685355"/>
                </a:lnTo>
                <a:lnTo>
                  <a:pt x="0" y="568535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60952" tIns="60952" rIns="60952" bIns="60952" numCol="1" spcCol="1270" anchor="t" anchorCtr="0">
            <a:noAutofit/>
          </a:bodyPr>
          <a:lstStyle/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Ст. 214</a:t>
            </a:r>
            <a:endParaRPr/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2600625" y="4604087"/>
            <a:ext cx="957867" cy="341620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solidFill>
                  <a:srgbClr val="0070C0"/>
                </a:solidFill>
                <a:cs typeface="Arial"/>
              </a:rPr>
              <a:t>Ст. 218</a:t>
            </a:r>
            <a:endParaRPr/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3558492" y="5722681"/>
            <a:ext cx="957867" cy="341620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FF0000"/>
                </a:solidFill>
                <a:cs typeface="Arial"/>
              </a:rPr>
              <a:t>Ст. 221</a:t>
            </a:r>
            <a:endParaRPr dirty="0"/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997466" y="3010928"/>
            <a:ext cx="5251641" cy="1374744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ysDot"/>
          </a:ln>
          <a:effectLst/>
        </p:spPr>
        <p:txBody>
          <a:bodyPr lIns="91428" tIns="45714" rIns="91428" bIns="45714" rtlCol="0" anchor="t"/>
          <a:lstStyle/>
          <a:p>
            <a:pPr marR="0" lvl="0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b="1" i="0" u="none" strike="noStrike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Обязанности работодателя в области охраны труда</a:t>
            </a:r>
          </a:p>
          <a:p>
            <a:pPr marR="0" lvl="0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100" b="0" i="0" u="none" strike="noStrike" cap="none" spc="0" dirty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285713" marR="0" lvl="0" indent="-285713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Выявлять опасности и профессиональные риски, регулярно анализировать их (мониторинг)</a:t>
            </a:r>
            <a:endParaRPr dirty="0"/>
          </a:p>
          <a:p>
            <a:pPr marL="539750" indent="-284163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100" dirty="0">
                <a:solidFill>
                  <a:srgbClr val="002060"/>
                </a:solidFill>
              </a:rPr>
              <a:t>Информировать работников о существующих профессиональных рисков на рабочих местах и их уровнях</a:t>
            </a:r>
            <a:endParaRPr lang="ru-RU" sz="1100" b="0" i="0" u="none" strike="noStrike" cap="none" spc="0" dirty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804863" marR="0" lvl="0" indent="-265113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Обучать персонал правилам применения СИЗ и не допускать к работе сотрудников, которые не прошли обучение</a:t>
            </a:r>
            <a:endParaRPr dirty="0"/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2783045" y="5027276"/>
            <a:ext cx="4218747" cy="679289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ysDot"/>
          </a:ln>
          <a:effectLst/>
        </p:spPr>
        <p:txBody>
          <a:bodyPr lIns="91428" tIns="45714" rIns="91428" bIns="45714" rtlCol="0" anchor="t"/>
          <a:lstStyle/>
          <a:p>
            <a:pPr marR="0" lvl="0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b="1" i="0" u="none" strike="noStrike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Профессиональные риски</a:t>
            </a:r>
          </a:p>
          <a:p>
            <a:pPr marL="285713" marR="0" lvl="0" indent="-285713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ru-RU" sz="1100" b="0" i="0" u="none" strike="noStrike" cap="none" spc="0" dirty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285713" marR="0" lvl="0" indent="-285713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Проводить системные мероприятия по управлению профессиональными рисками на рабочих местах</a:t>
            </a:r>
            <a:endParaRPr dirty="0"/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3901300" y="6064301"/>
            <a:ext cx="3919982" cy="810039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ysDot"/>
          </a:ln>
          <a:effectLst/>
        </p:spPr>
        <p:txBody>
          <a:bodyPr lIns="91428" tIns="45714" rIns="91428" bIns="45714" rtlCol="0" anchor="t"/>
          <a:lstStyle/>
          <a:p>
            <a:pPr marR="0" lvl="0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Обеспечение работников СИЗ</a:t>
            </a:r>
          </a:p>
          <a:p>
            <a:pPr marL="285713" marR="0" lvl="0" indent="-285713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Устанавливать нормы бесплатной выдачи СИЗ</a:t>
            </a:r>
            <a:br>
              <a:rPr lang="ru-RU" sz="11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</a:br>
            <a:r>
              <a:rPr lang="ru-RU" sz="11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на основании Единых типовых норм выдачи СИЗ</a:t>
            </a:r>
            <a:br>
              <a:rPr lang="ru-RU" sz="11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</a:br>
            <a:r>
              <a:rPr lang="ru-RU" sz="11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и смывающих средств (ЕТН)</a:t>
            </a:r>
            <a:endParaRPr dirty="0"/>
          </a:p>
        </p:txBody>
      </p:sp>
      <p:sp>
        <p:nvSpPr>
          <p:cNvPr id="44" name="Полилиния 43"/>
          <p:cNvSpPr/>
          <p:nvPr/>
        </p:nvSpPr>
        <p:spPr bwMode="auto">
          <a:xfrm>
            <a:off x="5796459" y="2634298"/>
            <a:ext cx="1205333" cy="347125"/>
          </a:xfrm>
          <a:custGeom>
            <a:avLst/>
            <a:gdLst>
              <a:gd name="connsiteX0" fmla="*/ 0 w 1561900"/>
              <a:gd name="connsiteY0" fmla="*/ 0 h 5685355"/>
              <a:gd name="connsiteX1" fmla="*/ 1561900 w 1561900"/>
              <a:gd name="connsiteY1" fmla="*/ 0 h 5685355"/>
              <a:gd name="connsiteX2" fmla="*/ 1561900 w 1561900"/>
              <a:gd name="connsiteY2" fmla="*/ 5685355 h 5685355"/>
              <a:gd name="connsiteX3" fmla="*/ 0 w 1561900"/>
              <a:gd name="connsiteY3" fmla="*/ 5685355 h 5685355"/>
              <a:gd name="connsiteX4" fmla="*/ 0 w 1561900"/>
              <a:gd name="connsiteY4" fmla="*/ 0 h 568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900" h="5685355" extrusionOk="0">
                <a:moveTo>
                  <a:pt x="0" y="0"/>
                </a:moveTo>
                <a:lnTo>
                  <a:pt x="1561900" y="0"/>
                </a:lnTo>
                <a:lnTo>
                  <a:pt x="1561900" y="5685355"/>
                </a:lnTo>
                <a:lnTo>
                  <a:pt x="0" y="568535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60952" tIns="60952" rIns="60952" bIns="60952" numCol="1" spcCol="1270" anchor="t" anchorCtr="0">
            <a:noAutofit/>
          </a:bodyPr>
          <a:lstStyle/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Ст. 215</a:t>
            </a:r>
            <a:endParaRPr/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0" marR="0" lvl="0" indent="0" defTabSz="71110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6242528" y="2954223"/>
            <a:ext cx="4684691" cy="1249613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ysDot"/>
          </a:ln>
          <a:effectLst/>
        </p:spPr>
        <p:txBody>
          <a:bodyPr lIns="91428" tIns="45714" rIns="91428" bIns="45714" rtlCol="0" anchor="t"/>
          <a:lstStyle/>
          <a:p>
            <a:pPr marR="0" lvl="0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b="1" i="0" u="none" strike="noStrike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Обязанности работника в области охраны труда</a:t>
            </a:r>
          </a:p>
          <a:p>
            <a:pPr marR="0" lvl="0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b="1" i="0" u="none" strike="noStrike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</a:endParaRPr>
          </a:p>
          <a:p>
            <a:pPr marL="285713" marR="0" lvl="0" indent="-285713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Использовать и правильно применять средства индивидуальной и коллективной защиты</a:t>
            </a:r>
            <a:endParaRPr dirty="0"/>
          </a:p>
          <a:p>
            <a:pPr marL="539750" marR="0" lvl="0" indent="-284163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100" dirty="0">
                <a:solidFill>
                  <a:srgbClr val="002060"/>
                </a:solidFill>
                <a:latin typeface="Arial"/>
              </a:rPr>
              <a:t>П</a:t>
            </a:r>
            <a:r>
              <a:rPr lang="ru-RU" sz="110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</a:rPr>
              <a:t>роходить обучение по использованию (применению) СИЗ и проверку знания требований охраны труда</a:t>
            </a:r>
            <a:endParaRPr dirty="0"/>
          </a:p>
          <a:p>
            <a:pPr marL="285713" marR="0" lvl="0" indent="-285713" algn="just" defTabSz="44444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ru-RU" sz="1100" b="0" i="0" u="none" strike="noStrike" cap="none" spc="0" dirty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526978" y="2053728"/>
            <a:ext cx="1974619" cy="400097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 defTabSz="914400">
              <a:defRPr/>
            </a:pPr>
            <a:r>
              <a:rPr lang="ru-RU" sz="2000" b="1">
                <a:solidFill>
                  <a:srgbClr val="0070C0"/>
                </a:solidFill>
                <a:cs typeface="Arial"/>
              </a:rPr>
              <a:t>Работодатель</a:t>
            </a:r>
            <a:endParaRPr lang="ru-RU" sz="1600" b="1">
              <a:solidFill>
                <a:srgbClr val="0070C0"/>
              </a:solidFill>
              <a:cs typeface="Arial"/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5324372" y="2049199"/>
            <a:ext cx="1370672" cy="400097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 defTabSz="914400">
              <a:defRPr/>
            </a:pPr>
            <a:r>
              <a:rPr lang="ru-RU" sz="2000" b="1">
                <a:solidFill>
                  <a:srgbClr val="002060"/>
                </a:solidFill>
                <a:cs typeface="Arial"/>
              </a:rPr>
              <a:t>Работник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ятиугольник 12"/>
          <p:cNvSpPr/>
          <p:nvPr/>
        </p:nvSpPr>
        <p:spPr bwMode="auto">
          <a:xfrm>
            <a:off x="1199206" y="0"/>
            <a:ext cx="6854400" cy="6859588"/>
          </a:xfrm>
          <a:prstGeom prst="homePlate">
            <a:avLst>
              <a:gd name="adj" fmla="val 159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ятиугольник 1"/>
          <p:cNvSpPr/>
          <p:nvPr/>
        </p:nvSpPr>
        <p:spPr bwMode="auto">
          <a:xfrm>
            <a:off x="-147192" y="0"/>
            <a:ext cx="5263200" cy="6859588"/>
          </a:xfrm>
          <a:prstGeom prst="homePlate">
            <a:avLst>
              <a:gd name="adj" fmla="val 15973"/>
            </a:avLst>
          </a:prstGeom>
          <a:solidFill>
            <a:srgbClr val="182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Заголовок 1"/>
          <p:cNvSpPr txBox="1"/>
          <p:nvPr/>
        </p:nvSpPr>
        <p:spPr bwMode="auto">
          <a:xfrm>
            <a:off x="342408" y="794748"/>
            <a:ext cx="5643869" cy="1288646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400">
              <a:lnSpc>
                <a:spcPts val="3300"/>
              </a:lnSpc>
              <a:defRPr/>
            </a:pPr>
            <a:r>
              <a:rPr lang="ru-RU" sz="3200">
                <a:solidFill>
                  <a:srgbClr val="FFFFFF"/>
                </a:solidFill>
                <a:latin typeface="Arial Black"/>
                <a:cs typeface="Arial"/>
              </a:rPr>
              <a:t>Переход от типовых отраслевых норм</a:t>
            </a:r>
            <a:br>
              <a:rPr lang="ru-RU" sz="3200">
                <a:solidFill>
                  <a:srgbClr val="FFFFFF"/>
                </a:solidFill>
                <a:latin typeface="Arial Black"/>
                <a:cs typeface="Arial"/>
              </a:rPr>
            </a:br>
            <a:endParaRPr lang="ru-RU" sz="1100">
              <a:solidFill>
                <a:srgbClr val="FFFFFF"/>
              </a:solidFill>
              <a:latin typeface="Arial"/>
              <a:cs typeface="Arial"/>
            </a:endParaRPr>
          </a:p>
          <a:p>
            <a:pPr defTabSz="914400">
              <a:defRPr/>
            </a:pPr>
            <a:endParaRPr lang="ru-RU" sz="2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584808" y="794748"/>
            <a:ext cx="6092825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3300"/>
              </a:lnSpc>
              <a:defRPr/>
            </a:pPr>
            <a:r>
              <a:rPr lang="ru-RU" sz="3200">
                <a:solidFill>
                  <a:srgbClr val="002060"/>
                </a:solidFill>
                <a:latin typeface="Arial Black"/>
                <a:cs typeface="Arial"/>
              </a:rPr>
              <a:t>к единым типовым нормам</a:t>
            </a:r>
            <a:endParaRPr lang="ru-RU">
              <a:solidFill>
                <a:srgbClr val="182340"/>
              </a:solidFill>
              <a:latin typeface="Arial Black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42406" y="1944894"/>
            <a:ext cx="225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ru-RU" sz="1800" b="1">
                <a:solidFill>
                  <a:srgbClr val="FFFFFF"/>
                </a:solidFill>
                <a:cs typeface="Arial"/>
              </a:rPr>
              <a:t>до 01.09.2023 года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42406" y="3062594"/>
            <a:ext cx="4651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ru-RU" sz="1800" b="1">
                <a:solidFill>
                  <a:srgbClr val="FFFFFF"/>
                </a:solidFill>
              </a:rPr>
              <a:t>Действуют </a:t>
            </a:r>
            <a:endParaRPr/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endParaRPr lang="ru-RU" sz="1800" b="1">
              <a:solidFill>
                <a:srgbClr val="FFFFFF"/>
              </a:solidFill>
            </a:endParaRPr>
          </a:p>
          <a:p>
            <a:pPr marL="177800" indent="-177800" defTabSz="9144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800" b="1">
                <a:solidFill>
                  <a:srgbClr val="FFFFFF"/>
                </a:solidFill>
              </a:rPr>
              <a:t>Типовые отраслевые нормы СИЗ</a:t>
            </a:r>
            <a:endParaRPr/>
          </a:p>
          <a:p>
            <a:pPr defTabSz="914400">
              <a:buClr>
                <a:schemeClr val="bg1"/>
              </a:buClr>
              <a:defRPr/>
            </a:pPr>
            <a:r>
              <a:rPr lang="ru-RU" sz="1800" b="1">
                <a:solidFill>
                  <a:srgbClr val="FFFFFF"/>
                </a:solidFill>
              </a:rPr>
              <a:t>   (ТОН) </a:t>
            </a:r>
            <a:r>
              <a:rPr lang="ru-RU" b="1">
                <a:solidFill>
                  <a:srgbClr val="FFFFFF"/>
                </a:solidFill>
              </a:rPr>
              <a:t>(64 документа)</a:t>
            </a:r>
            <a:endParaRPr/>
          </a:p>
          <a:p>
            <a:pPr marL="177800" indent="-177800" defTabSz="914400">
              <a:buClr>
                <a:schemeClr val="bg1"/>
              </a:buClr>
              <a:buFont typeface="Arial"/>
              <a:buChar char="•"/>
              <a:defRPr/>
            </a:pPr>
            <a:r>
              <a:rPr lang="ru-RU" sz="1800" b="1">
                <a:solidFill>
                  <a:srgbClr val="FFFFFF"/>
                </a:solidFill>
              </a:rPr>
              <a:t>Типовые нормы ДСИЗ</a:t>
            </a:r>
            <a:endParaRPr/>
          </a:p>
          <a:p>
            <a:pPr defTabSz="914400">
              <a:buClr>
                <a:schemeClr val="bg1"/>
              </a:buClr>
              <a:defRPr/>
            </a:pPr>
            <a:r>
              <a:rPr lang="ru-RU" b="1">
                <a:solidFill>
                  <a:srgbClr val="FFFFFF"/>
                </a:solidFill>
              </a:rPr>
              <a:t>     (Приказ Минздравсоцразвития от 17.10.2010 №1122н)</a:t>
            </a:r>
            <a:endParaRPr/>
          </a:p>
          <a:p>
            <a:pPr marL="342900" indent="-342900" defTabSz="914400">
              <a:buClr>
                <a:srgbClr val="FFFFFF"/>
              </a:buClr>
              <a:buFont typeface="Arial"/>
              <a:buChar char="•"/>
              <a:defRPr/>
            </a:pPr>
            <a:endParaRPr lang="ru-RU" sz="1800" b="1">
              <a:solidFill>
                <a:srgbClr val="FFFFFF"/>
              </a:solidFill>
            </a:endParaRP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endParaRPr lang="ru-RU" sz="1800" b="1">
              <a:solidFill>
                <a:srgbClr val="FFFFFF"/>
              </a:solidFill>
            </a:endParaRP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endParaRPr lang="ru-RU" sz="2000" b="1">
              <a:solidFill>
                <a:srgbClr val="FFFFFF"/>
              </a:solidFill>
            </a:endParaRP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endParaRPr lang="ru-RU" sz="2400" b="1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5116006" y="1944894"/>
            <a:ext cx="225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ru-RU" sz="1800" b="1">
                <a:solidFill>
                  <a:srgbClr val="FFFFFF"/>
                </a:solidFill>
                <a:cs typeface="Arial"/>
              </a:rPr>
              <a:t>до 31.12.2024 года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465640" y="3062596"/>
            <a:ext cx="31999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ru-RU" sz="1800" b="1">
                <a:solidFill>
                  <a:srgbClr val="FFFFFF"/>
                </a:solidFill>
              </a:rPr>
              <a:t>Действуют </a:t>
            </a:r>
            <a:endParaRPr/>
          </a:p>
          <a:p>
            <a:pPr lvl="0" defTabSz="914400">
              <a:buClr>
                <a:srgbClr val="000000"/>
              </a:buClr>
              <a:defRPr/>
            </a:pPr>
            <a:endParaRPr lang="ru-RU" sz="1800" b="1">
              <a:solidFill>
                <a:srgbClr val="FFFFFF"/>
              </a:solidFill>
            </a:endParaRPr>
          </a:p>
          <a:p>
            <a:pPr marL="177800" lvl="0" indent="-177800" defTabSz="9144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800" b="1">
                <a:solidFill>
                  <a:srgbClr val="FFFFFF"/>
                </a:solidFill>
              </a:rPr>
              <a:t>ТОН, </a:t>
            </a:r>
            <a:endParaRPr/>
          </a:p>
          <a:p>
            <a:pPr marL="177800" lvl="0" indent="-177800" defTabSz="9144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800" b="1">
                <a:solidFill>
                  <a:srgbClr val="FFFFFF"/>
                </a:solidFill>
              </a:rPr>
              <a:t>Нормы ДСИЗ,</a:t>
            </a:r>
            <a:endParaRPr/>
          </a:p>
          <a:p>
            <a:pPr marL="177800" lvl="0" indent="-177800" defTabSz="9144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800" b="1">
                <a:solidFill>
                  <a:srgbClr val="FFFFFF"/>
                </a:solidFill>
              </a:rPr>
              <a:t>ЕТН </a:t>
            </a:r>
            <a:endParaRPr/>
          </a:p>
          <a:p>
            <a:pPr marL="177800" lvl="0" indent="-177800" defTabSz="914400">
              <a:buClr>
                <a:srgbClr val="FFFFFF"/>
              </a:buClr>
              <a:buFont typeface="Arial"/>
              <a:buChar char="•"/>
              <a:defRPr/>
            </a:pPr>
            <a:endParaRPr lang="ru-RU" sz="1800" b="1">
              <a:solidFill>
                <a:srgbClr val="FFFFFF"/>
              </a:solidFill>
            </a:endParaRPr>
          </a:p>
          <a:p>
            <a:pPr lvl="0" defTabSz="914400">
              <a:buClr>
                <a:srgbClr val="000000"/>
              </a:buClr>
              <a:defRPr/>
            </a:pPr>
            <a:r>
              <a:rPr lang="ru-RU" sz="1800" b="1">
                <a:solidFill>
                  <a:srgbClr val="FFFFFF"/>
                </a:solidFill>
              </a:rPr>
              <a:t>на выбор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292877" y="6456884"/>
            <a:ext cx="2781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ru-RU" sz="2000" b="1">
                <a:solidFill>
                  <a:srgbClr val="FFFFFF"/>
                </a:solidFill>
              </a:rPr>
              <a:t>переходный период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388918" y="3062594"/>
            <a:ext cx="407108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ru-RU" sz="1800" b="1">
                <a:solidFill>
                  <a:srgbClr val="002060"/>
                </a:solidFill>
              </a:rPr>
              <a:t>Действуют </a:t>
            </a:r>
            <a:endParaRPr/>
          </a:p>
          <a:p>
            <a:pPr defTabSz="914400">
              <a:buClr>
                <a:srgbClr val="000000"/>
              </a:buClr>
              <a:defRPr/>
            </a:pPr>
            <a:endParaRPr lang="ru-RU" sz="1800" b="1">
              <a:solidFill>
                <a:srgbClr val="002060"/>
              </a:solidFill>
            </a:endParaRPr>
          </a:p>
          <a:p>
            <a:pPr marL="177800" indent="-177800" defTabSz="914400">
              <a:buClr>
                <a:srgbClr val="000000"/>
              </a:buClr>
              <a:buFont typeface="Arial"/>
              <a:buChar char="•"/>
              <a:defRPr/>
            </a:pPr>
            <a:r>
              <a:rPr lang="ru-RU" sz="1800" b="1">
                <a:solidFill>
                  <a:srgbClr val="002060"/>
                </a:solidFill>
              </a:rPr>
              <a:t>Единые типовые нормы </a:t>
            </a:r>
            <a:endParaRPr/>
          </a:p>
          <a:p>
            <a:pPr marL="177800" defTabSz="914400">
              <a:buClr>
                <a:srgbClr val="000000"/>
              </a:buClr>
              <a:defRPr/>
            </a:pPr>
            <a:r>
              <a:rPr lang="ru-RU" sz="1800" b="1">
                <a:solidFill>
                  <a:srgbClr val="002060"/>
                </a:solidFill>
              </a:rPr>
              <a:t>(ЕТН)*</a:t>
            </a:r>
            <a:endParaRPr/>
          </a:p>
          <a:p>
            <a:pPr marL="177800" defTabSz="914400">
              <a:buClr>
                <a:srgbClr val="000000"/>
              </a:buClr>
              <a:defRPr/>
            </a:pPr>
            <a:r>
              <a:rPr lang="ru-RU" b="1">
                <a:solidFill>
                  <a:srgbClr val="002060"/>
                </a:solidFill>
              </a:rPr>
              <a:t>(Приказ Минтруда от 29.10.2021 №767н)</a:t>
            </a:r>
            <a:endParaRPr/>
          </a:p>
          <a:p>
            <a:pPr marL="177800" defTabSz="914400">
              <a:buClr>
                <a:srgbClr val="000000"/>
              </a:buClr>
              <a:defRPr/>
            </a:pPr>
            <a:r>
              <a:rPr lang="ru-RU" sz="1800" b="1">
                <a:solidFill>
                  <a:srgbClr val="002060"/>
                </a:solidFill>
              </a:rPr>
              <a:t> </a:t>
            </a:r>
            <a:endParaRPr/>
          </a:p>
          <a:p>
            <a:pPr defTabSz="914400">
              <a:buClr>
                <a:srgbClr val="000000"/>
              </a:buClr>
              <a:defRPr/>
            </a:pPr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053608" y="1944894"/>
            <a:ext cx="2649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ru-RU" sz="1800" b="1">
                <a:solidFill>
                  <a:srgbClr val="002060"/>
                </a:solidFill>
                <a:cs typeface="Arial"/>
              </a:rPr>
              <a:t>после 01.01.2025 года</a:t>
            </a:r>
            <a:endParaRPr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7833601" y="6194576"/>
            <a:ext cx="4504007" cy="78481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ru-RU" sz="900">
                <a:solidFill>
                  <a:srgbClr val="002060"/>
                </a:solidFill>
                <a:cs typeface="Arial"/>
              </a:rPr>
              <a:t>* В п.5 Приказа Минтруда от 29.10.2021 №766н указано, что </a:t>
            </a:r>
            <a:r>
              <a:rPr lang="ru-RU" sz="900">
                <a:solidFill>
                  <a:srgbClr val="002060"/>
                </a:solidFill>
              </a:rPr>
              <a:t>отдельные категории работников (следственный комитет, органы прокуратуры, Федеральной службы безопасности, ГО и ЧС, атомная промышленность, пожарная охрана) вправе обеспечиваться СИЗ на основании типовых норм</a:t>
            </a:r>
            <a:endParaRPr/>
          </a:p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endParaRPr lang="ru-RU" sz="900">
              <a:solidFill>
                <a:srgbClr val="002060"/>
              </a:solidFill>
              <a:cs typeface="Arial"/>
            </a:endParaRPr>
          </a:p>
        </p:txBody>
      </p:sp>
      <p:grpSp>
        <p:nvGrpSpPr>
          <p:cNvPr id="15" name="Группа 14"/>
          <p:cNvGrpSpPr/>
          <p:nvPr/>
        </p:nvGrpSpPr>
        <p:grpSpPr bwMode="auto">
          <a:xfrm>
            <a:off x="11304266" y="825954"/>
            <a:ext cx="543739" cy="514831"/>
            <a:chOff x="2738106" y="4061835"/>
            <a:chExt cx="692798" cy="655962"/>
          </a:xfrm>
        </p:grpSpPr>
        <p:sp>
          <p:nvSpPr>
            <p:cNvPr id="16" name="Овал 15"/>
            <p:cNvSpPr/>
            <p:nvPr/>
          </p:nvSpPr>
          <p:spPr bwMode="auto">
            <a:xfrm>
              <a:off x="2762381" y="4061835"/>
              <a:ext cx="655965" cy="655962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83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1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2738106" y="4204515"/>
              <a:ext cx="692798" cy="352933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91440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FF"/>
                  </a:solidFill>
                  <a:cs typeface="Arial"/>
                </a:rPr>
                <a:t>NEW</a:t>
              </a:r>
              <a:endParaRPr lang="ru-RU" b="1">
                <a:solidFill>
                  <a:srgbClr val="FFFFFF"/>
                </a:solidFill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 txBox="1"/>
          <p:nvPr/>
        </p:nvSpPr>
        <p:spPr bwMode="auto">
          <a:xfrm>
            <a:off x="1566406" y="2695394"/>
            <a:ext cx="9424800" cy="1025718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600">
                <a:solidFill>
                  <a:srgbClr val="002060"/>
                </a:solidFill>
                <a:latin typeface="Arial Black"/>
              </a:rPr>
              <a:t>Почему назрела необходимость перехода от ТОН к ЕТН?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/>
          <p:nvPr/>
        </p:nvSpPr>
        <p:spPr bwMode="auto">
          <a:xfrm>
            <a:off x="862606" y="1593794"/>
            <a:ext cx="10465200" cy="1025718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marL="742950" indent="-742950" defTabSz="914283">
              <a:lnSpc>
                <a:spcPts val="3900"/>
              </a:lnSpc>
              <a:buFont typeface="+mj-lt"/>
              <a:buAutoNum type="arabicPeriod"/>
              <a:defRPr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Реальная картина условий труда на рабочем месте – как новый инструмент обеспечения работников СИЗ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indent="-742950" defTabSz="914283">
              <a:lnSpc>
                <a:spcPts val="3900"/>
              </a:lnSpc>
              <a:buFont typeface="+mj-lt"/>
              <a:buAutoNum type="arabicPeriod"/>
              <a:defRPr/>
            </a:pPr>
            <a:endParaRPr lang="ru-RU" sz="3600" dirty="0">
              <a:solidFill>
                <a:schemeClr val="accent6">
                  <a:lumMod val="75000"/>
                </a:schemeClr>
              </a:solidFill>
              <a:latin typeface="Arial Black"/>
            </a:endParaRPr>
          </a:p>
          <a:p>
            <a:pPr marL="742950" indent="-742950" defTabSz="914283">
              <a:lnSpc>
                <a:spcPts val="3900"/>
              </a:lnSpc>
              <a:buFont typeface="+mj-lt"/>
              <a:buAutoNum type="arabicPeriod"/>
              <a:defRPr/>
            </a:pPr>
            <a:r>
              <a:rPr lang="ru-RU" sz="3600" dirty="0">
                <a:solidFill>
                  <a:srgbClr val="0070C0"/>
                </a:solidFill>
                <a:latin typeface="Arial Black"/>
              </a:rPr>
              <a:t>Работодатель обеспечивает СИЗ не профессию, а работника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20" name="Прямая соединительная линия 119"/>
          <p:cNvCxnSpPr>
            <a:cxnSpLocks/>
          </p:cNvCxnSpPr>
          <p:nvPr/>
        </p:nvCxnSpPr>
        <p:spPr bwMode="auto">
          <a:xfrm>
            <a:off x="11358406" y="3189990"/>
            <a:ext cx="2654" cy="2164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>
            <a:cxnSpLocks/>
          </p:cNvCxnSpPr>
          <p:nvPr/>
        </p:nvCxnSpPr>
        <p:spPr bwMode="auto">
          <a:xfrm>
            <a:off x="8354774" y="3190189"/>
            <a:ext cx="2654" cy="2164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cxnSpLocks/>
          </p:cNvCxnSpPr>
          <p:nvPr/>
        </p:nvCxnSpPr>
        <p:spPr bwMode="auto">
          <a:xfrm>
            <a:off x="3872776" y="3190189"/>
            <a:ext cx="2654" cy="2164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>
            <a:cxnSpLocks/>
          </p:cNvCxnSpPr>
          <p:nvPr/>
        </p:nvCxnSpPr>
        <p:spPr bwMode="auto">
          <a:xfrm>
            <a:off x="3075105" y="2489571"/>
            <a:ext cx="3119" cy="93574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>
            <a:cxnSpLocks/>
          </p:cNvCxnSpPr>
          <p:nvPr/>
        </p:nvCxnSpPr>
        <p:spPr bwMode="auto">
          <a:xfrm>
            <a:off x="1595364" y="2489571"/>
            <a:ext cx="3119" cy="93574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>
            <a:cxnSpLocks/>
          </p:cNvCxnSpPr>
          <p:nvPr/>
        </p:nvCxnSpPr>
        <p:spPr bwMode="auto">
          <a:xfrm flipV="1">
            <a:off x="10620887" y="3787840"/>
            <a:ext cx="3119" cy="9357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cxnSpLocks/>
          </p:cNvCxnSpPr>
          <p:nvPr/>
        </p:nvCxnSpPr>
        <p:spPr bwMode="auto">
          <a:xfrm flipV="1">
            <a:off x="9872336" y="3805904"/>
            <a:ext cx="2654" cy="2164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cxnSpLocks/>
          </p:cNvCxnSpPr>
          <p:nvPr/>
        </p:nvCxnSpPr>
        <p:spPr bwMode="auto">
          <a:xfrm flipV="1">
            <a:off x="9101798" y="3788458"/>
            <a:ext cx="3119" cy="9357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>
            <a:cxnSpLocks/>
          </p:cNvCxnSpPr>
          <p:nvPr/>
        </p:nvCxnSpPr>
        <p:spPr bwMode="auto">
          <a:xfrm flipV="1">
            <a:off x="8360660" y="3813247"/>
            <a:ext cx="2654" cy="2164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>
            <a:cxnSpLocks/>
          </p:cNvCxnSpPr>
          <p:nvPr/>
        </p:nvCxnSpPr>
        <p:spPr bwMode="auto">
          <a:xfrm flipV="1">
            <a:off x="7611467" y="3784170"/>
            <a:ext cx="3119" cy="9357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cxnSpLocks/>
          </p:cNvCxnSpPr>
          <p:nvPr/>
        </p:nvCxnSpPr>
        <p:spPr bwMode="auto">
          <a:xfrm flipV="1">
            <a:off x="6889679" y="3813247"/>
            <a:ext cx="2654" cy="2164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cxnSpLocks/>
          </p:cNvCxnSpPr>
          <p:nvPr/>
        </p:nvCxnSpPr>
        <p:spPr bwMode="auto">
          <a:xfrm flipV="1">
            <a:off x="3080991" y="3794579"/>
            <a:ext cx="3119" cy="9357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cxnSpLocks/>
          </p:cNvCxnSpPr>
          <p:nvPr/>
        </p:nvCxnSpPr>
        <p:spPr bwMode="auto">
          <a:xfrm flipV="1">
            <a:off x="1601250" y="3794579"/>
            <a:ext cx="3119" cy="9357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>
            <a:cxnSpLocks/>
            <a:stCxn id="95" idx="0"/>
          </p:cNvCxnSpPr>
          <p:nvPr/>
        </p:nvCxnSpPr>
        <p:spPr bwMode="auto">
          <a:xfrm flipH="1" flipV="1">
            <a:off x="837894" y="3794579"/>
            <a:ext cx="4482" cy="2190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 txBox="1"/>
          <p:nvPr/>
        </p:nvSpPr>
        <p:spPr bwMode="auto">
          <a:xfrm>
            <a:off x="464806" y="247394"/>
            <a:ext cx="10539777" cy="1288348"/>
          </a:xfrm>
          <a:prstGeom prst="rect">
            <a:avLst/>
          </a:prstGeom>
        </p:spPr>
        <p:txBody>
          <a:bodyPr lIns="91428" tIns="45714" rIns="91428" bIns="45714"/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114A89"/>
                </a:solidFill>
                <a:latin typeface="Arial"/>
              </a:defRPr>
            </a:lvl9pPr>
          </a:lstStyle>
          <a:p>
            <a:pPr defTabSz="914283">
              <a:lnSpc>
                <a:spcPts val="3900"/>
              </a:lnSpc>
              <a:defRPr/>
            </a:pPr>
            <a:r>
              <a:rPr lang="ru-RU" sz="3200">
                <a:solidFill>
                  <a:srgbClr val="002060"/>
                </a:solidFill>
                <a:latin typeface="Arial Black"/>
              </a:rPr>
              <a:t>Этапы обеспечения работников СИЗ</a:t>
            </a:r>
            <a:endParaRPr lang="ru-RU" sz="3200">
              <a:solidFill>
                <a:srgbClr val="C00000"/>
              </a:solidFill>
              <a:latin typeface="Arial Black"/>
            </a:endParaRPr>
          </a:p>
          <a:p>
            <a:pPr defTabSz="914283">
              <a:defRPr/>
            </a:pPr>
            <a:endParaRPr lang="ru-RU" sz="320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65674" y="1240529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>
                <a:solidFill>
                  <a:srgbClr val="0070C0"/>
                </a:solidFill>
                <a:latin typeface="Arial Black"/>
              </a:rPr>
              <a:t>Работодатель</a:t>
            </a:r>
            <a:endParaRPr lang="ru-RU" sz="1400">
              <a:solidFill>
                <a:srgbClr val="0070C0"/>
              </a:solidFill>
            </a:endParaRPr>
          </a:p>
        </p:txBody>
      </p:sp>
      <p:cxnSp>
        <p:nvCxnSpPr>
          <p:cNvPr id="7" name="Прямая со стрелкой 6"/>
          <p:cNvCxnSpPr>
            <a:cxnSpLocks/>
          </p:cNvCxnSpPr>
          <p:nvPr/>
        </p:nvCxnSpPr>
        <p:spPr bwMode="auto">
          <a:xfrm>
            <a:off x="-12397" y="3596222"/>
            <a:ext cx="1221520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 bwMode="auto">
          <a:xfrm>
            <a:off x="626981" y="3425312"/>
            <a:ext cx="404743" cy="389256"/>
            <a:chOff x="482613" y="3357561"/>
            <a:chExt cx="404743" cy="389256"/>
          </a:xfrm>
        </p:grpSpPr>
        <p:sp>
          <p:nvSpPr>
            <p:cNvPr id="40" name="Овал 39"/>
            <p:cNvSpPr/>
            <p:nvPr/>
          </p:nvSpPr>
          <p:spPr bwMode="auto">
            <a:xfrm>
              <a:off x="487921" y="3357561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 bwMode="auto">
            <a:xfrm>
              <a:off x="482613" y="3399407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1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 bwMode="auto">
          <a:xfrm>
            <a:off x="1369408" y="3425312"/>
            <a:ext cx="404743" cy="389256"/>
            <a:chOff x="1293157" y="3357561"/>
            <a:chExt cx="404743" cy="389256"/>
          </a:xfrm>
        </p:grpSpPr>
        <p:sp>
          <p:nvSpPr>
            <p:cNvPr id="54" name="Овал 53"/>
            <p:cNvSpPr/>
            <p:nvPr/>
          </p:nvSpPr>
          <p:spPr bwMode="auto">
            <a:xfrm>
              <a:off x="1298465" y="3357561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1293157" y="3399407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2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 bwMode="auto">
          <a:xfrm>
            <a:off x="2131779" y="3425312"/>
            <a:ext cx="404743" cy="389256"/>
            <a:chOff x="2071198" y="3356455"/>
            <a:chExt cx="404743" cy="389256"/>
          </a:xfrm>
        </p:grpSpPr>
        <p:sp>
          <p:nvSpPr>
            <p:cNvPr id="56" name="Овал 55"/>
            <p:cNvSpPr/>
            <p:nvPr/>
          </p:nvSpPr>
          <p:spPr bwMode="auto">
            <a:xfrm>
              <a:off x="2076506" y="3356455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 bwMode="auto">
            <a:xfrm>
              <a:off x="2071198" y="3398301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3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 bwMode="auto">
          <a:xfrm>
            <a:off x="2868125" y="3425312"/>
            <a:ext cx="404743" cy="389256"/>
            <a:chOff x="2838589" y="3359622"/>
            <a:chExt cx="404743" cy="389256"/>
          </a:xfrm>
        </p:grpSpPr>
        <p:sp>
          <p:nvSpPr>
            <p:cNvPr id="58" name="Овал 57"/>
            <p:cNvSpPr/>
            <p:nvPr/>
          </p:nvSpPr>
          <p:spPr bwMode="auto">
            <a:xfrm>
              <a:off x="2843897" y="3359622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2838589" y="3401468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4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 bwMode="auto">
          <a:xfrm>
            <a:off x="3686555" y="3425312"/>
            <a:ext cx="404743" cy="389256"/>
            <a:chOff x="3649132" y="3359622"/>
            <a:chExt cx="404743" cy="389256"/>
          </a:xfrm>
        </p:grpSpPr>
        <p:sp>
          <p:nvSpPr>
            <p:cNvPr id="60" name="Овал 59"/>
            <p:cNvSpPr/>
            <p:nvPr/>
          </p:nvSpPr>
          <p:spPr bwMode="auto">
            <a:xfrm>
              <a:off x="3654441" y="3359622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 bwMode="auto">
            <a:xfrm>
              <a:off x="3649132" y="3401468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5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 bwMode="auto">
          <a:xfrm>
            <a:off x="4374469" y="3425312"/>
            <a:ext cx="404743" cy="389256"/>
            <a:chOff x="4427174" y="3358516"/>
            <a:chExt cx="404743" cy="389256"/>
          </a:xfrm>
        </p:grpSpPr>
        <p:sp>
          <p:nvSpPr>
            <p:cNvPr id="62" name="Овал 61"/>
            <p:cNvSpPr/>
            <p:nvPr/>
          </p:nvSpPr>
          <p:spPr bwMode="auto">
            <a:xfrm>
              <a:off x="4432482" y="3358516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4427174" y="3400362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6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 bwMode="auto">
          <a:xfrm>
            <a:off x="5108869" y="3425312"/>
            <a:ext cx="404743" cy="389256"/>
            <a:chOff x="5110900" y="3358668"/>
            <a:chExt cx="404743" cy="389256"/>
          </a:xfrm>
        </p:grpSpPr>
        <p:sp>
          <p:nvSpPr>
            <p:cNvPr id="64" name="Овал 63"/>
            <p:cNvSpPr/>
            <p:nvPr/>
          </p:nvSpPr>
          <p:spPr bwMode="auto">
            <a:xfrm>
              <a:off x="5116208" y="3358668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 bwMode="auto">
            <a:xfrm>
              <a:off x="5110900" y="3400514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7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 bwMode="auto">
          <a:xfrm>
            <a:off x="5896066" y="3425312"/>
            <a:ext cx="404743" cy="389256"/>
            <a:chOff x="5921444" y="3358668"/>
            <a:chExt cx="404743" cy="389256"/>
          </a:xfrm>
        </p:grpSpPr>
        <p:sp>
          <p:nvSpPr>
            <p:cNvPr id="66" name="Овал 65"/>
            <p:cNvSpPr/>
            <p:nvPr/>
          </p:nvSpPr>
          <p:spPr bwMode="auto">
            <a:xfrm>
              <a:off x="5926752" y="3358668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 bwMode="auto">
            <a:xfrm>
              <a:off x="5921444" y="3400514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8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 bwMode="auto">
          <a:xfrm>
            <a:off x="6683263" y="3425312"/>
            <a:ext cx="404743" cy="389256"/>
            <a:chOff x="6699485" y="3357562"/>
            <a:chExt cx="404743" cy="389256"/>
          </a:xfrm>
        </p:grpSpPr>
        <p:sp>
          <p:nvSpPr>
            <p:cNvPr id="68" name="Овал 67"/>
            <p:cNvSpPr/>
            <p:nvPr/>
          </p:nvSpPr>
          <p:spPr bwMode="auto">
            <a:xfrm>
              <a:off x="6704793" y="3357562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 bwMode="auto">
            <a:xfrm>
              <a:off x="6699485" y="3399408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</a:rPr>
                <a:t>9</a:t>
              </a:r>
              <a:endParaRPr/>
            </a:p>
          </p:txBody>
        </p:sp>
      </p:grpSp>
      <p:grpSp>
        <p:nvGrpSpPr>
          <p:cNvPr id="88" name="Группа 87"/>
          <p:cNvGrpSpPr/>
          <p:nvPr/>
        </p:nvGrpSpPr>
        <p:grpSpPr bwMode="auto">
          <a:xfrm>
            <a:off x="7406312" y="3425312"/>
            <a:ext cx="404743" cy="389256"/>
            <a:chOff x="7459967" y="3374540"/>
            <a:chExt cx="404743" cy="389256"/>
          </a:xfrm>
        </p:grpSpPr>
        <p:sp>
          <p:nvSpPr>
            <p:cNvPr id="70" name="Овал 69"/>
            <p:cNvSpPr/>
            <p:nvPr/>
          </p:nvSpPr>
          <p:spPr bwMode="auto">
            <a:xfrm>
              <a:off x="7465276" y="3374540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 bwMode="auto">
            <a:xfrm>
              <a:off x="7459967" y="3416386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10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 bwMode="auto">
          <a:xfrm>
            <a:off x="8164938" y="3425312"/>
            <a:ext cx="404743" cy="389256"/>
            <a:chOff x="8270511" y="3374540"/>
            <a:chExt cx="404743" cy="389256"/>
          </a:xfrm>
        </p:grpSpPr>
        <p:sp>
          <p:nvSpPr>
            <p:cNvPr id="72" name="Овал 71"/>
            <p:cNvSpPr/>
            <p:nvPr/>
          </p:nvSpPr>
          <p:spPr bwMode="auto">
            <a:xfrm>
              <a:off x="8275820" y="3374540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 bwMode="auto">
            <a:xfrm>
              <a:off x="8270511" y="3416386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</a:rPr>
                <a:t>11</a:t>
              </a:r>
              <a:endParaRPr/>
            </a:p>
          </p:txBody>
        </p:sp>
      </p:grpSp>
      <p:grpSp>
        <p:nvGrpSpPr>
          <p:cNvPr id="90" name="Группа 89"/>
          <p:cNvGrpSpPr/>
          <p:nvPr/>
        </p:nvGrpSpPr>
        <p:grpSpPr bwMode="auto">
          <a:xfrm>
            <a:off x="8903269" y="3425312"/>
            <a:ext cx="404743" cy="389256"/>
            <a:chOff x="9048553" y="3373434"/>
            <a:chExt cx="404743" cy="389256"/>
          </a:xfrm>
        </p:grpSpPr>
        <p:sp>
          <p:nvSpPr>
            <p:cNvPr id="74" name="Овал 73"/>
            <p:cNvSpPr/>
            <p:nvPr/>
          </p:nvSpPr>
          <p:spPr bwMode="auto">
            <a:xfrm>
              <a:off x="9053861" y="3373434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9048553" y="3415280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12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 bwMode="auto">
          <a:xfrm>
            <a:off x="9675586" y="3425312"/>
            <a:ext cx="404743" cy="389256"/>
            <a:chOff x="9732278" y="3355376"/>
            <a:chExt cx="404743" cy="389256"/>
          </a:xfrm>
        </p:grpSpPr>
        <p:sp>
          <p:nvSpPr>
            <p:cNvPr id="76" name="Овал 75"/>
            <p:cNvSpPr/>
            <p:nvPr/>
          </p:nvSpPr>
          <p:spPr bwMode="auto">
            <a:xfrm>
              <a:off x="9737586" y="3355376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 bwMode="auto">
            <a:xfrm>
              <a:off x="9732278" y="3397222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13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 bwMode="auto">
          <a:xfrm>
            <a:off x="10406934" y="3425312"/>
            <a:ext cx="404743" cy="389256"/>
            <a:chOff x="10542821" y="3355376"/>
            <a:chExt cx="404743" cy="389256"/>
          </a:xfrm>
        </p:grpSpPr>
        <p:sp>
          <p:nvSpPr>
            <p:cNvPr id="78" name="Овал 77"/>
            <p:cNvSpPr/>
            <p:nvPr/>
          </p:nvSpPr>
          <p:spPr bwMode="auto">
            <a:xfrm>
              <a:off x="10548130" y="3355376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 bwMode="auto">
            <a:xfrm>
              <a:off x="10542821" y="3397222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14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 bwMode="auto">
          <a:xfrm>
            <a:off x="11136350" y="3425312"/>
            <a:ext cx="404743" cy="389256"/>
            <a:chOff x="11320863" y="3354270"/>
            <a:chExt cx="404743" cy="389256"/>
          </a:xfrm>
        </p:grpSpPr>
        <p:sp>
          <p:nvSpPr>
            <p:cNvPr id="80" name="Овал 79"/>
            <p:cNvSpPr/>
            <p:nvPr/>
          </p:nvSpPr>
          <p:spPr bwMode="auto">
            <a:xfrm>
              <a:off x="11326171" y="3354270"/>
              <a:ext cx="399435" cy="3892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00" b="1">
                <a:solidFill>
                  <a:srgbClr val="00206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 bwMode="auto">
            <a:xfrm>
              <a:off x="11320863" y="3396115"/>
              <a:ext cx="3994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2060"/>
                  </a:solidFill>
                  <a:cs typeface="Arial"/>
                </a:rPr>
                <a:t>15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</p:grpSp>
      <p:cxnSp>
        <p:nvCxnSpPr>
          <p:cNvPr id="99" name="Прямая соединительная линия 98"/>
          <p:cNvCxnSpPr>
            <a:cxnSpLocks/>
          </p:cNvCxnSpPr>
          <p:nvPr/>
        </p:nvCxnSpPr>
        <p:spPr bwMode="auto">
          <a:xfrm>
            <a:off x="4581838" y="2494098"/>
            <a:ext cx="3119" cy="93574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>
            <a:cxnSpLocks/>
          </p:cNvCxnSpPr>
          <p:nvPr/>
        </p:nvCxnSpPr>
        <p:spPr bwMode="auto">
          <a:xfrm>
            <a:off x="6085981" y="2510451"/>
            <a:ext cx="3119" cy="93574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>
            <a:cxnSpLocks/>
          </p:cNvCxnSpPr>
          <p:nvPr/>
        </p:nvCxnSpPr>
        <p:spPr bwMode="auto">
          <a:xfrm>
            <a:off x="7605581" y="2499980"/>
            <a:ext cx="3119" cy="93574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>
            <a:cxnSpLocks/>
          </p:cNvCxnSpPr>
          <p:nvPr/>
        </p:nvCxnSpPr>
        <p:spPr bwMode="auto">
          <a:xfrm>
            <a:off x="9095912" y="2495692"/>
            <a:ext cx="3119" cy="93574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>
            <a:cxnSpLocks/>
          </p:cNvCxnSpPr>
          <p:nvPr/>
        </p:nvCxnSpPr>
        <p:spPr bwMode="auto">
          <a:xfrm>
            <a:off x="10603829" y="2496310"/>
            <a:ext cx="3119" cy="93574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>
            <a:cxnSpLocks/>
            <a:endCxn id="40" idx="0"/>
          </p:cNvCxnSpPr>
          <p:nvPr/>
        </p:nvCxnSpPr>
        <p:spPr bwMode="auto">
          <a:xfrm flipH="1">
            <a:off x="832007" y="3206236"/>
            <a:ext cx="4483" cy="21907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>
            <a:cxnSpLocks/>
          </p:cNvCxnSpPr>
          <p:nvPr/>
        </p:nvCxnSpPr>
        <p:spPr bwMode="auto">
          <a:xfrm>
            <a:off x="2343867" y="3221336"/>
            <a:ext cx="2654" cy="2164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>
            <a:cxnSpLocks/>
          </p:cNvCxnSpPr>
          <p:nvPr/>
        </p:nvCxnSpPr>
        <p:spPr bwMode="auto">
          <a:xfrm>
            <a:off x="5329624" y="3197533"/>
            <a:ext cx="2654" cy="2164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>
            <a:cxnSpLocks/>
          </p:cNvCxnSpPr>
          <p:nvPr/>
        </p:nvCxnSpPr>
        <p:spPr bwMode="auto">
          <a:xfrm>
            <a:off x="6883793" y="3190189"/>
            <a:ext cx="2654" cy="2164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>
            <a:cxnSpLocks/>
          </p:cNvCxnSpPr>
          <p:nvPr/>
        </p:nvCxnSpPr>
        <p:spPr bwMode="auto">
          <a:xfrm>
            <a:off x="9866450" y="3197532"/>
            <a:ext cx="2654" cy="2164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 bwMode="auto">
          <a:xfrm>
            <a:off x="463930" y="6022145"/>
            <a:ext cx="1136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bg1"/>
                </a:solidFill>
                <a:latin typeface="Arial Black"/>
              </a:rPr>
              <a:t>Работник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 bwMode="auto">
          <a:xfrm>
            <a:off x="176376" y="4013655"/>
            <a:ext cx="1332000" cy="540000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cs typeface="Arial"/>
              </a:rPr>
              <a:t>Участвует в опросе 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 bwMode="auto">
          <a:xfrm>
            <a:off x="545864" y="4725793"/>
            <a:ext cx="1501628" cy="540000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cs typeface="Arial"/>
              </a:defRPr>
            </a:lvl1pPr>
          </a:lstStyle>
          <a:p>
            <a:pPr>
              <a:defRPr/>
            </a:pPr>
            <a:r>
              <a:rPr lang="ru-RU"/>
              <a:t>Формирует мнения</a:t>
            </a:r>
            <a:endParaRPr/>
          </a:p>
        </p:txBody>
      </p:sp>
      <p:sp>
        <p:nvSpPr>
          <p:cNvPr id="98" name="TextBox 97"/>
          <p:cNvSpPr txBox="1"/>
          <p:nvPr/>
        </p:nvSpPr>
        <p:spPr bwMode="auto">
          <a:xfrm>
            <a:off x="2287862" y="4725793"/>
            <a:ext cx="1332000" cy="540000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cs typeface="Arial"/>
              </a:defRPr>
            </a:lvl1pPr>
          </a:lstStyle>
          <a:p>
            <a:pPr>
              <a:defRPr/>
            </a:pPr>
            <a:r>
              <a:rPr lang="ru-RU"/>
              <a:t>Испытывает новые СИЗ</a:t>
            </a:r>
            <a:endParaRPr/>
          </a:p>
        </p:txBody>
      </p:sp>
      <p:sp>
        <p:nvSpPr>
          <p:cNvPr id="111" name="Прямоугольник 110"/>
          <p:cNvSpPr/>
          <p:nvPr/>
        </p:nvSpPr>
        <p:spPr bwMode="auto">
          <a:xfrm>
            <a:off x="6186336" y="4039552"/>
            <a:ext cx="1332000" cy="523220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cs typeface="Arial"/>
              </a:rPr>
              <a:t>Обучается</a:t>
            </a:r>
            <a:endParaRPr/>
          </a:p>
        </p:txBody>
      </p:sp>
      <p:sp>
        <p:nvSpPr>
          <p:cNvPr id="112" name="Прямоугольник 111"/>
          <p:cNvSpPr/>
          <p:nvPr/>
        </p:nvSpPr>
        <p:spPr bwMode="auto">
          <a:xfrm>
            <a:off x="7004972" y="4725794"/>
            <a:ext cx="1332000" cy="540000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cs typeface="Arial"/>
              </a:rPr>
              <a:t>Получает</a:t>
            </a:r>
            <a:endParaRPr/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7688826" y="4022772"/>
            <a:ext cx="1332000" cy="540000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cs typeface="Arial"/>
              </a:rPr>
              <a:t>Носит и применяет</a:t>
            </a:r>
            <a:endParaRPr/>
          </a:p>
        </p:txBody>
      </p:sp>
      <p:sp>
        <p:nvSpPr>
          <p:cNvPr id="121" name="Прямоугольник 120"/>
          <p:cNvSpPr/>
          <p:nvPr/>
        </p:nvSpPr>
        <p:spPr bwMode="auto">
          <a:xfrm>
            <a:off x="9174739" y="4022772"/>
            <a:ext cx="1397847" cy="540000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cs typeface="Arial"/>
              </a:rPr>
              <a:t>Запрашивает замену</a:t>
            </a:r>
            <a:endParaRPr/>
          </a:p>
        </p:txBody>
      </p:sp>
      <p:sp>
        <p:nvSpPr>
          <p:cNvPr id="122" name="Прямоугольник 121"/>
          <p:cNvSpPr/>
          <p:nvPr/>
        </p:nvSpPr>
        <p:spPr bwMode="auto">
          <a:xfrm>
            <a:off x="8577342" y="4725794"/>
            <a:ext cx="1332000" cy="540000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cs typeface="Arial"/>
              </a:rPr>
              <a:t>Сдает в стирку</a:t>
            </a:r>
            <a:endParaRPr/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10149713" y="4725793"/>
            <a:ext cx="1494836" cy="539997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cs typeface="Arial"/>
              </a:rPr>
              <a:t>Сдает после эксплуатации</a:t>
            </a:r>
            <a:endParaRPr dirty="0"/>
          </a:p>
        </p:txBody>
      </p:sp>
      <p:sp>
        <p:nvSpPr>
          <p:cNvPr id="100" name="TextBox 99"/>
          <p:cNvSpPr txBox="1"/>
          <p:nvPr/>
        </p:nvSpPr>
        <p:spPr bwMode="auto">
          <a:xfrm>
            <a:off x="170489" y="2673133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Проведение ОПР </a:t>
            </a: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709606" y="1960995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Разработка норм и ЛНА</a:t>
            </a: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1672980" y="2673133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Определение потребности</a:t>
            </a: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2281976" y="1960995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Выбор</a:t>
            </a: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 bwMode="auto">
          <a:xfrm>
            <a:off x="3175470" y="2664015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Закупка</a:t>
            </a:r>
            <a:endParaRPr/>
          </a:p>
        </p:txBody>
      </p:sp>
      <p:sp>
        <p:nvSpPr>
          <p:cNvPr id="125" name="Прямоугольник 124"/>
          <p:cNvSpPr/>
          <p:nvPr/>
        </p:nvSpPr>
        <p:spPr bwMode="auto">
          <a:xfrm>
            <a:off x="3854346" y="1960995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Приемка</a:t>
            </a:r>
            <a:endParaRPr/>
          </a:p>
        </p:txBody>
      </p:sp>
      <p:sp>
        <p:nvSpPr>
          <p:cNvPr id="126" name="Прямоугольник 125"/>
          <p:cNvSpPr/>
          <p:nvPr/>
        </p:nvSpPr>
        <p:spPr bwMode="auto">
          <a:xfrm>
            <a:off x="4677960" y="2664016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Входной контроль</a:t>
            </a:r>
            <a:endParaRPr/>
          </a:p>
        </p:txBody>
      </p:sp>
      <p:sp>
        <p:nvSpPr>
          <p:cNvPr id="133" name="Прямоугольник 132"/>
          <p:cNvSpPr/>
          <p:nvPr/>
        </p:nvSpPr>
        <p:spPr bwMode="auto">
          <a:xfrm>
            <a:off x="5426716" y="1960995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Обеспечение хранения </a:t>
            </a:r>
            <a:endParaRPr/>
          </a:p>
        </p:txBody>
      </p:sp>
      <p:sp>
        <p:nvSpPr>
          <p:cNvPr id="134" name="Прямоугольник 133"/>
          <p:cNvSpPr/>
          <p:nvPr/>
        </p:nvSpPr>
        <p:spPr bwMode="auto">
          <a:xfrm>
            <a:off x="6180450" y="2664016"/>
            <a:ext cx="1332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Обучение применению</a:t>
            </a:r>
            <a:endParaRPr/>
          </a:p>
        </p:txBody>
      </p:sp>
      <p:sp>
        <p:nvSpPr>
          <p:cNvPr id="135" name="Прямоугольник 134"/>
          <p:cNvSpPr/>
          <p:nvPr/>
        </p:nvSpPr>
        <p:spPr bwMode="auto">
          <a:xfrm>
            <a:off x="6999086" y="1960994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Выдача и учет</a:t>
            </a:r>
            <a:endParaRPr/>
          </a:p>
        </p:txBody>
      </p:sp>
      <p:sp>
        <p:nvSpPr>
          <p:cNvPr id="139" name="Прямоугольник 138"/>
          <p:cNvSpPr/>
          <p:nvPr/>
        </p:nvSpPr>
        <p:spPr bwMode="auto">
          <a:xfrm>
            <a:off x="7682940" y="2664016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50">
                <a:solidFill>
                  <a:srgbClr val="002060"/>
                </a:solidFill>
                <a:cs typeface="Arial"/>
              </a:rPr>
              <a:t>Эксплуатация</a:t>
            </a:r>
            <a:endParaRPr/>
          </a:p>
        </p:txBody>
      </p:sp>
      <p:sp>
        <p:nvSpPr>
          <p:cNvPr id="140" name="Прямоугольник 139"/>
          <p:cNvSpPr/>
          <p:nvPr/>
        </p:nvSpPr>
        <p:spPr bwMode="auto">
          <a:xfrm>
            <a:off x="9185430" y="2664014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50">
                <a:solidFill>
                  <a:srgbClr val="002060"/>
                </a:solidFill>
                <a:cs typeface="Arial"/>
              </a:rPr>
              <a:t>Замена</a:t>
            </a:r>
          </a:p>
        </p:txBody>
      </p:sp>
      <p:sp>
        <p:nvSpPr>
          <p:cNvPr id="141" name="Прямоугольник 140"/>
          <p:cNvSpPr/>
          <p:nvPr/>
        </p:nvSpPr>
        <p:spPr bwMode="auto">
          <a:xfrm>
            <a:off x="8571456" y="1960994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Уход</a:t>
            </a:r>
            <a:endParaRPr/>
          </a:p>
        </p:txBody>
      </p:sp>
      <p:sp>
        <p:nvSpPr>
          <p:cNvPr id="142" name="Прямоугольник 141"/>
          <p:cNvSpPr/>
          <p:nvPr/>
        </p:nvSpPr>
        <p:spPr bwMode="auto">
          <a:xfrm>
            <a:off x="10143827" y="1960995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Вывод из эксплуатации</a:t>
            </a:r>
            <a:endParaRPr/>
          </a:p>
        </p:txBody>
      </p:sp>
      <p:sp>
        <p:nvSpPr>
          <p:cNvPr id="143" name="Прямоугольник 142"/>
          <p:cNvSpPr/>
          <p:nvPr/>
        </p:nvSpPr>
        <p:spPr bwMode="auto">
          <a:xfrm>
            <a:off x="10687920" y="2664016"/>
            <a:ext cx="13320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2060"/>
                </a:solidFill>
                <a:cs typeface="Arial"/>
              </a:rPr>
              <a:t>Утилизация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84" name="Прямая соединительная линия 83"/>
          <p:cNvCxnSpPr>
            <a:cxnSpLocks/>
          </p:cNvCxnSpPr>
          <p:nvPr/>
        </p:nvCxnSpPr>
        <p:spPr bwMode="auto">
          <a:xfrm flipH="1">
            <a:off x="12020557" y="3238415"/>
            <a:ext cx="91208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Прямая со стрелкой 120"/>
          <p:cNvCxnSpPr>
            <a:cxnSpLocks/>
          </p:cNvCxnSpPr>
          <p:nvPr/>
        </p:nvCxnSpPr>
        <p:spPr bwMode="auto">
          <a:xfrm flipV="1">
            <a:off x="404638" y="3368044"/>
            <a:ext cx="2215" cy="24835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6" name="Прямая со стрелкой 115"/>
          <p:cNvCxnSpPr>
            <a:cxnSpLocks/>
          </p:cNvCxnSpPr>
          <p:nvPr/>
        </p:nvCxnSpPr>
        <p:spPr bwMode="auto">
          <a:xfrm>
            <a:off x="8749570" y="3143225"/>
            <a:ext cx="36374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5" name="Прямая со стрелкой 114"/>
          <p:cNvCxnSpPr>
            <a:cxnSpLocks/>
          </p:cNvCxnSpPr>
          <p:nvPr/>
        </p:nvCxnSpPr>
        <p:spPr bwMode="auto">
          <a:xfrm>
            <a:off x="7085139" y="3142091"/>
            <a:ext cx="36374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Прямая со стрелкой 112"/>
          <p:cNvCxnSpPr>
            <a:cxnSpLocks/>
          </p:cNvCxnSpPr>
          <p:nvPr/>
        </p:nvCxnSpPr>
        <p:spPr bwMode="auto">
          <a:xfrm>
            <a:off x="3690288" y="3122442"/>
            <a:ext cx="36374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4" name="AutoShape 3"/>
          <p:cNvSpPr/>
          <p:nvPr/>
        </p:nvSpPr>
        <p:spPr bwMode="auto">
          <a:xfrm>
            <a:off x="4062155" y="2531121"/>
            <a:ext cx="3200119" cy="2522892"/>
          </a:xfrm>
          <a:prstGeom prst="rect">
            <a:avLst/>
          </a:prstGeom>
          <a:gradFill>
            <a:gsLst>
              <a:gs pos="0">
                <a:srgbClr val="47A1E5">
                  <a:tint val="66000"/>
                  <a:satMod val="160000"/>
                </a:srgbClr>
              </a:gs>
              <a:gs pos="50000">
                <a:srgbClr val="47A1E5">
                  <a:tint val="44500"/>
                  <a:satMod val="160000"/>
                </a:srgbClr>
              </a:gs>
              <a:gs pos="100000">
                <a:srgbClr val="47A1E5">
                  <a:tint val="23500"/>
                  <a:satMod val="160000"/>
                </a:srgbClr>
              </a:gs>
            </a:gsLst>
            <a:path path="circle"/>
          </a:gradFill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 bwMode="auto">
          <a:xfrm>
            <a:off x="1482488" y="3126582"/>
            <a:ext cx="36374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AutoShape 3"/>
          <p:cNvSpPr/>
          <p:nvPr/>
        </p:nvSpPr>
        <p:spPr bwMode="auto">
          <a:xfrm>
            <a:off x="278256" y="2935204"/>
            <a:ext cx="1368441" cy="421716"/>
          </a:xfrm>
          <a:prstGeom prst="rect">
            <a:avLst/>
          </a:prstGeom>
          <a:solidFill>
            <a:srgbClr val="47A1E5"/>
          </a:solidFill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43" name="AutoShape 3"/>
          <p:cNvSpPr/>
          <p:nvPr/>
        </p:nvSpPr>
        <p:spPr bwMode="auto">
          <a:xfrm>
            <a:off x="1838860" y="2409459"/>
            <a:ext cx="1984148" cy="1553859"/>
          </a:xfrm>
          <a:prstGeom prst="rect">
            <a:avLst/>
          </a:prstGeom>
          <a:solidFill>
            <a:srgbClr val="47A1E5"/>
          </a:solidFill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45" name="AutoShape 3"/>
          <p:cNvSpPr/>
          <p:nvPr/>
        </p:nvSpPr>
        <p:spPr bwMode="auto">
          <a:xfrm>
            <a:off x="4046205" y="1771499"/>
            <a:ext cx="3200119" cy="663827"/>
          </a:xfrm>
          <a:prstGeom prst="rect">
            <a:avLst/>
          </a:prstGeom>
          <a:solidFill>
            <a:srgbClr val="47A1E5"/>
          </a:solidFill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46" name="AutoShape 3"/>
          <p:cNvSpPr/>
          <p:nvPr/>
        </p:nvSpPr>
        <p:spPr bwMode="auto">
          <a:xfrm>
            <a:off x="7429222" y="2934651"/>
            <a:ext cx="1509830" cy="421716"/>
          </a:xfrm>
          <a:prstGeom prst="rect">
            <a:avLst/>
          </a:prstGeom>
          <a:solidFill>
            <a:srgbClr val="47A1E5"/>
          </a:solidFill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47" name="AutoShape 3"/>
          <p:cNvSpPr/>
          <p:nvPr/>
        </p:nvSpPr>
        <p:spPr bwMode="auto">
          <a:xfrm>
            <a:off x="9113317" y="1368970"/>
            <a:ext cx="2929632" cy="3685042"/>
          </a:xfrm>
          <a:prstGeom prst="rect">
            <a:avLst/>
          </a:prstGeom>
          <a:solidFill>
            <a:srgbClr val="47A1E5"/>
          </a:solidFill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48" name="TextBox 8"/>
          <p:cNvSpPr txBox="1"/>
          <p:nvPr/>
        </p:nvSpPr>
        <p:spPr bwMode="auto">
          <a:xfrm>
            <a:off x="-74278" y="2972408"/>
            <a:ext cx="2146359" cy="369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FFFFFF"/>
                </a:solidFill>
                <a:latin typeface="Arial"/>
                <a:cs typeface="Arial"/>
              </a:rPr>
              <a:t>ВЫЯВЛЕНИЕ</a:t>
            </a:r>
            <a:endParaRPr/>
          </a:p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FFFFFF"/>
                </a:solidFill>
                <a:latin typeface="Arial"/>
                <a:cs typeface="Arial"/>
              </a:rPr>
              <a:t>ОПАСНОСТЕЙ</a:t>
            </a:r>
            <a:endParaRPr lang="en-US" sz="14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9" name="TextBox 8"/>
          <p:cNvSpPr txBox="1"/>
          <p:nvPr/>
        </p:nvSpPr>
        <p:spPr bwMode="auto">
          <a:xfrm>
            <a:off x="1765128" y="2513484"/>
            <a:ext cx="2146359" cy="554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FFFFFF"/>
                </a:solidFill>
                <a:latin typeface="Arial"/>
                <a:cs typeface="Arial"/>
              </a:rPr>
              <a:t>ОЦЕНКА УРОВНЕЙ ПРОФЕССИОНАЛЬНЫХ РИСКОВ</a:t>
            </a:r>
            <a:endParaRPr lang="en-US" sz="14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8" name="AutoShape 3"/>
          <p:cNvSpPr/>
          <p:nvPr/>
        </p:nvSpPr>
        <p:spPr bwMode="auto">
          <a:xfrm>
            <a:off x="1965424" y="3311291"/>
            <a:ext cx="1731029" cy="421716"/>
          </a:xfrm>
          <a:prstGeom prst="rect">
            <a:avLst/>
          </a:prstGeom>
          <a:solidFill>
            <a:srgbClr val="47A1E5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69" name="TextBox 8"/>
          <p:cNvSpPr txBox="1"/>
          <p:nvPr/>
        </p:nvSpPr>
        <p:spPr bwMode="auto">
          <a:xfrm>
            <a:off x="1728262" y="3429794"/>
            <a:ext cx="2146359" cy="184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FFFFFF"/>
                </a:solidFill>
                <a:latin typeface="Arial"/>
                <a:cs typeface="Arial"/>
              </a:rPr>
              <a:t>РЕЗУЛЬТАТЫ СОУТ</a:t>
            </a:r>
            <a:endParaRPr lang="en-US" sz="14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0" name="TextBox 8"/>
          <p:cNvSpPr txBox="1"/>
          <p:nvPr/>
        </p:nvSpPr>
        <p:spPr bwMode="auto">
          <a:xfrm>
            <a:off x="4590738" y="1998592"/>
            <a:ext cx="2146359" cy="369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ru-RU" b="1">
                <a:solidFill>
                  <a:srgbClr val="FFFFFF"/>
                </a:solidFill>
                <a:cs typeface="Arial"/>
              </a:rPr>
              <a:t>РАЗРАБОТКА МЕР УПРАВЛЕНИЯ</a:t>
            </a:r>
            <a:endParaRPr/>
          </a:p>
        </p:txBody>
      </p:sp>
      <p:grpSp>
        <p:nvGrpSpPr>
          <p:cNvPr id="71" name="Google Shape;240;p10"/>
          <p:cNvGrpSpPr/>
          <p:nvPr/>
        </p:nvGrpSpPr>
        <p:grpSpPr bwMode="auto">
          <a:xfrm rot="10800000" flipH="1">
            <a:off x="4046205" y="2513485"/>
            <a:ext cx="3200119" cy="2540527"/>
            <a:chOff x="502652" y="1939625"/>
            <a:chExt cx="4864303" cy="4167900"/>
          </a:xfrm>
        </p:grpSpPr>
        <p:sp>
          <p:nvSpPr>
            <p:cNvPr id="72" name="Google Shape;241;p10"/>
            <p:cNvSpPr/>
            <p:nvPr/>
          </p:nvSpPr>
          <p:spPr bwMode="auto">
            <a:xfrm>
              <a:off x="502652" y="5363399"/>
              <a:ext cx="4864303" cy="744125"/>
            </a:xfrm>
            <a:custGeom>
              <a:avLst/>
              <a:gdLst/>
              <a:ahLst/>
              <a:cxnLst/>
              <a:rect l="l" t="t" r="r" b="b"/>
              <a:pathLst>
                <a:path w="8312779" h="1268730" extrusionOk="0">
                  <a:moveTo>
                    <a:pt x="735330" y="0"/>
                  </a:moveTo>
                  <a:lnTo>
                    <a:pt x="0" y="1268730"/>
                  </a:lnTo>
                  <a:lnTo>
                    <a:pt x="8312779" y="1268730"/>
                  </a:lnTo>
                  <a:lnTo>
                    <a:pt x="7577449" y="0"/>
                  </a:lnTo>
                  <a:close/>
                </a:path>
              </a:pathLst>
            </a:custGeom>
            <a:solidFill>
              <a:srgbClr val="13538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" name="Google Shape;242;p10"/>
            <p:cNvSpPr/>
            <p:nvPr/>
          </p:nvSpPr>
          <p:spPr bwMode="auto">
            <a:xfrm>
              <a:off x="1896743" y="2990789"/>
              <a:ext cx="2076121" cy="752836"/>
            </a:xfrm>
            <a:prstGeom prst="trapezoid">
              <a:avLst>
                <a:gd name="adj" fmla="val 57769"/>
              </a:avLst>
            </a:prstGeom>
            <a:solidFill>
              <a:srgbClr val="2C92D5"/>
            </a:solidFill>
            <a:ln>
              <a:noFill/>
            </a:ln>
          </p:spPr>
          <p:txBody>
            <a:bodyPr spcFirstLastPara="1" wrap="square" lIns="137138" tIns="68550" rIns="137138" bIns="68550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  <a:defRPr/>
              </a:pP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74" name="Google Shape;243;p10"/>
            <p:cNvSpPr/>
            <p:nvPr/>
          </p:nvSpPr>
          <p:spPr bwMode="auto">
            <a:xfrm>
              <a:off x="1426683" y="3787466"/>
              <a:ext cx="2998823" cy="744125"/>
            </a:xfrm>
            <a:prstGeom prst="trapezoid">
              <a:avLst>
                <a:gd name="adj" fmla="val 57769"/>
              </a:avLst>
            </a:prstGeom>
            <a:solidFill>
              <a:srgbClr val="1D83D5"/>
            </a:solidFill>
            <a:ln>
              <a:noFill/>
            </a:ln>
          </p:spPr>
          <p:txBody>
            <a:bodyPr spcFirstLastPara="1" wrap="square" lIns="137138" tIns="68550" rIns="137138" bIns="68550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  <a:defRPr/>
              </a:pP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75" name="Google Shape;244;p10"/>
            <p:cNvSpPr/>
            <p:nvPr/>
          </p:nvSpPr>
          <p:spPr bwMode="auto">
            <a:xfrm>
              <a:off x="971187" y="4569887"/>
              <a:ext cx="3909815" cy="752834"/>
            </a:xfrm>
            <a:prstGeom prst="trapezoid">
              <a:avLst>
                <a:gd name="adj" fmla="val 57769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37138" tIns="68550" rIns="137138" bIns="68550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  <a:defRPr/>
              </a:pP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76" name="Google Shape;245;p10"/>
            <p:cNvSpPr/>
            <p:nvPr/>
          </p:nvSpPr>
          <p:spPr bwMode="auto">
            <a:xfrm>
              <a:off x="2345628" y="1939625"/>
              <a:ext cx="1178351" cy="1010435"/>
            </a:xfrm>
            <a:prstGeom prst="triangle">
              <a:avLst>
                <a:gd name="adj" fmla="val 50000"/>
              </a:avLst>
            </a:prstGeom>
            <a:solidFill>
              <a:srgbClr val="47A1E5"/>
            </a:solidFill>
            <a:ln>
              <a:noFill/>
            </a:ln>
          </p:spPr>
          <p:txBody>
            <a:bodyPr spcFirstLastPara="1" wrap="square" lIns="137138" tIns="68550" rIns="137138" bIns="68550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  <a:defRPr/>
              </a:pP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77" name="TextBox 8"/>
          <p:cNvSpPr txBox="1"/>
          <p:nvPr/>
        </p:nvSpPr>
        <p:spPr bwMode="auto">
          <a:xfrm>
            <a:off x="4573829" y="2656774"/>
            <a:ext cx="2146359" cy="138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>
                <a:solidFill>
                  <a:srgbClr val="FFFFFF"/>
                </a:solidFill>
                <a:latin typeface="Arial"/>
                <a:cs typeface="Arial"/>
              </a:rPr>
              <a:t>ИСКЛЮЧЕНИЕ</a:t>
            </a:r>
            <a:endParaRPr lang="en-US" sz="1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8" name="TextBox 8"/>
          <p:cNvSpPr txBox="1"/>
          <p:nvPr/>
        </p:nvSpPr>
        <p:spPr bwMode="auto">
          <a:xfrm>
            <a:off x="4556683" y="3126583"/>
            <a:ext cx="2146359" cy="138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>
                <a:solidFill>
                  <a:srgbClr val="FFFFFF"/>
                </a:solidFill>
                <a:latin typeface="Arial"/>
                <a:cs typeface="Arial"/>
              </a:rPr>
              <a:t>ЗАМЕНА</a:t>
            </a:r>
            <a:endParaRPr lang="en-US" sz="1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9" name="TextBox 8"/>
          <p:cNvSpPr txBox="1"/>
          <p:nvPr/>
        </p:nvSpPr>
        <p:spPr bwMode="auto">
          <a:xfrm>
            <a:off x="4611184" y="3585470"/>
            <a:ext cx="2015781" cy="186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4538"/>
              </a:lnSpc>
              <a:defRPr/>
            </a:pPr>
            <a:r>
              <a:rPr lang="ru-RU" sz="9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ТЕХНИЧЕСКИЕ МЕРЫ </a:t>
            </a:r>
            <a:endParaRPr lang="ru-RU" sz="900"/>
          </a:p>
        </p:txBody>
      </p:sp>
      <p:sp>
        <p:nvSpPr>
          <p:cNvPr id="80" name="TextBox 79"/>
          <p:cNvSpPr txBox="1"/>
          <p:nvPr/>
        </p:nvSpPr>
        <p:spPr bwMode="auto">
          <a:xfrm>
            <a:off x="4832881" y="3883456"/>
            <a:ext cx="1633285" cy="456273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>
              <a:lnSpc>
                <a:spcPct val="134538"/>
              </a:lnSpc>
              <a:defRPr/>
            </a:pPr>
            <a:r>
              <a:rPr lang="ru-RU" sz="900" b="1">
                <a:solidFill>
                  <a:schemeClr val="lt1"/>
                </a:solidFill>
              </a:rPr>
              <a:t>ОРГАНИЗАЦИОННЫЕ</a:t>
            </a:r>
            <a:r>
              <a:rPr lang="ru-RU" sz="10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9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МЕРЫ </a:t>
            </a:r>
            <a:endParaRPr lang="ru-RU" sz="1000"/>
          </a:p>
        </p:txBody>
      </p:sp>
      <p:sp>
        <p:nvSpPr>
          <p:cNvPr id="81" name="TextBox 8"/>
          <p:cNvSpPr txBox="1"/>
          <p:nvPr/>
        </p:nvSpPr>
        <p:spPr bwMode="auto">
          <a:xfrm>
            <a:off x="4620805" y="4565706"/>
            <a:ext cx="2015781" cy="186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4538"/>
              </a:lnSpc>
              <a:defRPr/>
            </a:pPr>
            <a:r>
              <a:rPr lang="ru-RU" sz="9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СИЗ</a:t>
            </a:r>
            <a:endParaRPr lang="ru-RU" sz="900"/>
          </a:p>
        </p:txBody>
      </p:sp>
      <p:sp>
        <p:nvSpPr>
          <p:cNvPr id="82" name="TextBox 8"/>
          <p:cNvSpPr txBox="1"/>
          <p:nvPr/>
        </p:nvSpPr>
        <p:spPr bwMode="auto">
          <a:xfrm>
            <a:off x="7129909" y="2986473"/>
            <a:ext cx="2146359" cy="369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FFFFFF"/>
                </a:solidFill>
                <a:latin typeface="Arial"/>
                <a:cs typeface="Arial"/>
              </a:rPr>
              <a:t>ДОКУМЕНТИ-</a:t>
            </a:r>
            <a:endParaRPr/>
          </a:p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FFFFFF"/>
                </a:solidFill>
                <a:latin typeface="Arial"/>
                <a:cs typeface="Arial"/>
              </a:rPr>
              <a:t>РОВАНИЕ</a:t>
            </a:r>
            <a:endParaRPr lang="en-US" sz="14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3" name="TextBox 8"/>
          <p:cNvSpPr txBox="1"/>
          <p:nvPr/>
        </p:nvSpPr>
        <p:spPr bwMode="auto">
          <a:xfrm>
            <a:off x="9295178" y="1597873"/>
            <a:ext cx="2636384" cy="184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FFFFFF"/>
                </a:solidFill>
                <a:latin typeface="Arial"/>
                <a:cs typeface="Arial"/>
              </a:rPr>
              <a:t>РЕАЛИЗАЦИЯ МЕР УПРАВЛЕНИЯ</a:t>
            </a:r>
            <a:endParaRPr lang="en-US" sz="14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1" name="AutoShape 3"/>
          <p:cNvSpPr/>
          <p:nvPr/>
        </p:nvSpPr>
        <p:spPr bwMode="auto">
          <a:xfrm>
            <a:off x="9348499" y="1981962"/>
            <a:ext cx="2524199" cy="421716"/>
          </a:xfrm>
          <a:prstGeom prst="rect">
            <a:avLst/>
          </a:prstGeom>
          <a:solidFill>
            <a:srgbClr val="47A1E5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102" name="TextBox 8"/>
          <p:cNvSpPr txBox="1"/>
          <p:nvPr/>
        </p:nvSpPr>
        <p:spPr bwMode="auto">
          <a:xfrm>
            <a:off x="9350400" y="2100464"/>
            <a:ext cx="2522298" cy="169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rgbClr val="FFFFFF"/>
                </a:solidFill>
                <a:latin typeface="Arial"/>
                <a:cs typeface="Arial"/>
              </a:rPr>
              <a:t>МЕДОСМОТРЫ</a:t>
            </a:r>
            <a:endParaRPr lang="en-US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3" name="AutoShape 3"/>
          <p:cNvSpPr/>
          <p:nvPr/>
        </p:nvSpPr>
        <p:spPr bwMode="auto">
          <a:xfrm>
            <a:off x="9329247" y="2577545"/>
            <a:ext cx="2543452" cy="530947"/>
          </a:xfrm>
          <a:prstGeom prst="rect">
            <a:avLst/>
          </a:prstGeom>
          <a:solidFill>
            <a:srgbClr val="47A1E5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104" name="TextBox 8"/>
          <p:cNvSpPr txBox="1"/>
          <p:nvPr/>
        </p:nvSpPr>
        <p:spPr bwMode="auto">
          <a:xfrm>
            <a:off x="9346864" y="2666547"/>
            <a:ext cx="2543452" cy="338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rgbClr val="FFFFFF"/>
                </a:solidFill>
                <a:latin typeface="Arial"/>
                <a:cs typeface="Arial"/>
              </a:rPr>
              <a:t>ОБУЧЕНИЕ ПО ОХРАНЕ ТРУДА, В Т.Ч. ПРИМЕНЕНИЮ СИЗ</a:t>
            </a:r>
            <a:endParaRPr lang="en-US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5" name="AutoShape 3"/>
          <p:cNvSpPr/>
          <p:nvPr/>
        </p:nvSpPr>
        <p:spPr bwMode="auto">
          <a:xfrm>
            <a:off x="9350708" y="3255760"/>
            <a:ext cx="2543332" cy="421716"/>
          </a:xfrm>
          <a:prstGeom prst="rect">
            <a:avLst/>
          </a:prstGeom>
          <a:solidFill>
            <a:srgbClr val="47A1E5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106" name="TextBox 8"/>
          <p:cNvSpPr txBox="1"/>
          <p:nvPr/>
        </p:nvSpPr>
        <p:spPr bwMode="auto">
          <a:xfrm>
            <a:off x="9527732" y="3368043"/>
            <a:ext cx="2146359" cy="169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rgbClr val="FFFFFF"/>
                </a:solidFill>
                <a:cs typeface="Arial"/>
              </a:rPr>
              <a:t>ИНФОРМИРОВАНИЕ</a:t>
            </a:r>
            <a:endParaRPr lang="en-US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7" name="AutoShape 3"/>
          <p:cNvSpPr/>
          <p:nvPr/>
        </p:nvSpPr>
        <p:spPr bwMode="auto">
          <a:xfrm>
            <a:off x="9348499" y="3833071"/>
            <a:ext cx="2524079" cy="421716"/>
          </a:xfrm>
          <a:prstGeom prst="rect">
            <a:avLst/>
          </a:prstGeom>
          <a:solidFill>
            <a:srgbClr val="47A1E5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108" name="TextBox 8"/>
          <p:cNvSpPr txBox="1"/>
          <p:nvPr/>
        </p:nvSpPr>
        <p:spPr bwMode="auto">
          <a:xfrm>
            <a:off x="9424928" y="3890150"/>
            <a:ext cx="2394888" cy="338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rgbClr val="FFFFFF"/>
                </a:solidFill>
                <a:cs typeface="Arial"/>
              </a:rPr>
              <a:t>РАЗРАБОТКА НОРМ ВЫДАЧИ СИЗ / </a:t>
            </a:r>
            <a:r>
              <a:rPr lang="ru-RU" sz="1100" b="1">
                <a:solidFill>
                  <a:srgbClr val="FFFFFF"/>
                </a:solidFill>
                <a:latin typeface="Arial"/>
                <a:cs typeface="Arial"/>
              </a:rPr>
              <a:t>ВЫДАЧА СИЗ</a:t>
            </a:r>
            <a:endParaRPr lang="en-US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9" name="AutoShape 3"/>
          <p:cNvSpPr/>
          <p:nvPr/>
        </p:nvSpPr>
        <p:spPr bwMode="auto">
          <a:xfrm>
            <a:off x="9329247" y="4402793"/>
            <a:ext cx="2543331" cy="421716"/>
          </a:xfrm>
          <a:prstGeom prst="rect">
            <a:avLst/>
          </a:prstGeom>
          <a:solidFill>
            <a:srgbClr val="47A1E5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110" name="TextBox 8"/>
          <p:cNvSpPr txBox="1"/>
          <p:nvPr/>
        </p:nvSpPr>
        <p:spPr bwMode="auto">
          <a:xfrm>
            <a:off x="9341157" y="4471736"/>
            <a:ext cx="2531420" cy="338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rgbClr val="FFFFFF"/>
                </a:solidFill>
                <a:latin typeface="Arial"/>
                <a:cs typeface="Arial"/>
              </a:rPr>
              <a:t>ПЛАН МЕРОПРИЯТИЙ ПРО УПРАВЛЕНИЮ ПРОФРИСКАМИ</a:t>
            </a:r>
            <a:endParaRPr lang="en-US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9" name="AutoShape 3"/>
          <p:cNvSpPr/>
          <p:nvPr/>
        </p:nvSpPr>
        <p:spPr bwMode="auto">
          <a:xfrm>
            <a:off x="278256" y="5772253"/>
            <a:ext cx="11651091" cy="510636"/>
          </a:xfrm>
          <a:prstGeom prst="rect">
            <a:avLst/>
          </a:prstGeom>
          <a:solidFill>
            <a:srgbClr val="47A1E5"/>
          </a:solidFill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120" name="TextBox 8"/>
          <p:cNvSpPr txBox="1"/>
          <p:nvPr/>
        </p:nvSpPr>
        <p:spPr bwMode="auto">
          <a:xfrm>
            <a:off x="4480606" y="5946096"/>
            <a:ext cx="2146359" cy="184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FFFFFF"/>
                </a:solidFill>
                <a:latin typeface="Arial"/>
                <a:cs typeface="Arial"/>
              </a:rPr>
              <a:t>МОНИТОРИНГ</a:t>
            </a:r>
            <a:endParaRPr lang="en-US" sz="1400" b="1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22" name="Прямая со стрелкой 121"/>
          <p:cNvCxnSpPr>
            <a:cxnSpLocks/>
          </p:cNvCxnSpPr>
          <p:nvPr/>
        </p:nvCxnSpPr>
        <p:spPr bwMode="auto">
          <a:xfrm flipV="1">
            <a:off x="5618411" y="5125221"/>
            <a:ext cx="0" cy="6468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3" name="Прямая со стрелкой 122"/>
          <p:cNvCxnSpPr>
            <a:cxnSpLocks/>
          </p:cNvCxnSpPr>
          <p:nvPr/>
        </p:nvCxnSpPr>
        <p:spPr bwMode="auto">
          <a:xfrm flipV="1">
            <a:off x="10508428" y="5143462"/>
            <a:ext cx="0" cy="6285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4" name="Google Shape;439;p29"/>
          <p:cNvSpPr txBox="1"/>
          <p:nvPr/>
        </p:nvSpPr>
        <p:spPr bwMode="auto">
          <a:xfrm>
            <a:off x="404638" y="5253242"/>
            <a:ext cx="4067470" cy="41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33" indent="-82542">
              <a:buClr>
                <a:schemeClr val="dk1"/>
              </a:buClr>
              <a:buSzPts val="1400"/>
              <a:defRPr/>
            </a:pPr>
            <a:r>
              <a:rPr lang="ru-RU" sz="1300">
                <a:solidFill>
                  <a:srgbClr val="002060"/>
                </a:solidFill>
              </a:rPr>
              <a:t>ВЫЯВЛЕНИЕ</a:t>
            </a:r>
            <a:endParaRPr lang="ru-RU" sz="1300"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171433" indent="-82542">
              <a:buClr>
                <a:schemeClr val="dk1"/>
              </a:buClr>
              <a:buSzPts val="1400"/>
              <a:defRPr/>
            </a:pPr>
            <a:r>
              <a:rPr lang="ru-RU" sz="1300">
                <a:solidFill>
                  <a:srgbClr val="002060"/>
                </a:solidFill>
                <a:latin typeface="Arial"/>
                <a:ea typeface="Arial"/>
                <a:cs typeface="Arial"/>
              </a:rPr>
              <a:t>НОВЫХ ОПАСНОСТЕЙ</a:t>
            </a:r>
            <a:endParaRPr sz="130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5" name="Google Shape;439;p29"/>
          <p:cNvSpPr txBox="1"/>
          <p:nvPr/>
        </p:nvSpPr>
        <p:spPr bwMode="auto">
          <a:xfrm>
            <a:off x="5792675" y="5249126"/>
            <a:ext cx="4067470" cy="41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33" indent="-82542">
              <a:buClr>
                <a:schemeClr val="dk1"/>
              </a:buClr>
              <a:buSzPts val="1400"/>
              <a:defRPr/>
            </a:pPr>
            <a:r>
              <a:rPr lang="ru-RU" sz="1300">
                <a:solidFill>
                  <a:srgbClr val="002060"/>
                </a:solidFill>
                <a:latin typeface="Arial"/>
                <a:ea typeface="Arial"/>
                <a:cs typeface="Arial"/>
              </a:rPr>
              <a:t>КОРРЕКТИРОВКА </a:t>
            </a:r>
            <a:endParaRPr/>
          </a:p>
          <a:p>
            <a:pPr marL="171433" indent="-82542">
              <a:buClr>
                <a:schemeClr val="dk1"/>
              </a:buClr>
              <a:buSzPts val="1400"/>
              <a:defRPr/>
            </a:pPr>
            <a:r>
              <a:rPr lang="ru-RU" sz="1300">
                <a:solidFill>
                  <a:srgbClr val="002060"/>
                </a:solidFill>
              </a:rPr>
              <a:t>МЕР УПРАВЛЕНИЯ</a:t>
            </a:r>
            <a:endParaRPr sz="130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6" name="Google Shape;439;p29"/>
          <p:cNvSpPr txBox="1"/>
          <p:nvPr/>
        </p:nvSpPr>
        <p:spPr bwMode="auto">
          <a:xfrm>
            <a:off x="10550870" y="5284375"/>
            <a:ext cx="4067470" cy="41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33" indent="-82542">
              <a:buClr>
                <a:schemeClr val="dk1"/>
              </a:buClr>
              <a:buSzPts val="1400"/>
              <a:defRPr/>
            </a:pPr>
            <a:r>
              <a:rPr lang="ru-RU" sz="1300">
                <a:solidFill>
                  <a:srgbClr val="002060"/>
                </a:solidFill>
                <a:latin typeface="Arial"/>
                <a:ea typeface="Arial"/>
                <a:cs typeface="Arial"/>
              </a:rPr>
              <a:t>КОНТРОЛЬ ЗА </a:t>
            </a:r>
            <a:endParaRPr/>
          </a:p>
          <a:p>
            <a:pPr marL="171433" indent="-82542">
              <a:buClr>
                <a:schemeClr val="dk1"/>
              </a:buClr>
              <a:buSzPts val="1400"/>
              <a:defRPr/>
            </a:pPr>
            <a:r>
              <a:rPr lang="ru-RU" sz="1300">
                <a:solidFill>
                  <a:srgbClr val="002060"/>
                </a:solidFill>
              </a:rPr>
              <a:t>РЕАЛИЗАЦИЕЙ</a:t>
            </a:r>
            <a:endParaRPr sz="130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9201796" y="2183301"/>
            <a:ext cx="0" cy="2426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Прямая соединительная линия 126"/>
          <p:cNvCxnSpPr>
            <a:cxnSpLocks/>
            <a:endCxn id="102" idx="1"/>
          </p:cNvCxnSpPr>
          <p:nvPr/>
        </p:nvCxnSpPr>
        <p:spPr bwMode="auto">
          <a:xfrm>
            <a:off x="9201797" y="2183301"/>
            <a:ext cx="148603" cy="18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Прямая соединительная линия 127"/>
          <p:cNvCxnSpPr>
            <a:cxnSpLocks/>
          </p:cNvCxnSpPr>
          <p:nvPr/>
        </p:nvCxnSpPr>
        <p:spPr bwMode="auto">
          <a:xfrm>
            <a:off x="9195211" y="2860971"/>
            <a:ext cx="148604" cy="18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Прямая соединительная линия 128"/>
          <p:cNvCxnSpPr>
            <a:cxnSpLocks/>
          </p:cNvCxnSpPr>
          <p:nvPr/>
        </p:nvCxnSpPr>
        <p:spPr bwMode="auto">
          <a:xfrm>
            <a:off x="9201797" y="3450747"/>
            <a:ext cx="135922" cy="36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Прямая соединительная линия 129"/>
          <p:cNvCxnSpPr>
            <a:cxnSpLocks/>
          </p:cNvCxnSpPr>
          <p:nvPr/>
        </p:nvCxnSpPr>
        <p:spPr bwMode="auto">
          <a:xfrm>
            <a:off x="9202905" y="4044279"/>
            <a:ext cx="148604" cy="18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Прямая со стрелкой 25"/>
          <p:cNvCxnSpPr>
            <a:cxnSpLocks/>
            <a:endCxn id="109" idx="1"/>
          </p:cNvCxnSpPr>
          <p:nvPr/>
        </p:nvCxnSpPr>
        <p:spPr bwMode="auto">
          <a:xfrm>
            <a:off x="9200690" y="4613650"/>
            <a:ext cx="12855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Прямая со стрелкой 54"/>
          <p:cNvCxnSpPr>
            <a:cxnSpLocks/>
          </p:cNvCxnSpPr>
          <p:nvPr/>
        </p:nvCxnSpPr>
        <p:spPr bwMode="auto">
          <a:xfrm flipV="1">
            <a:off x="2777260" y="3998839"/>
            <a:ext cx="1" cy="17732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Google Shape;439;p29"/>
          <p:cNvSpPr txBox="1"/>
          <p:nvPr/>
        </p:nvSpPr>
        <p:spPr bwMode="auto">
          <a:xfrm>
            <a:off x="2819701" y="5267253"/>
            <a:ext cx="4067470" cy="41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33" indent="-82542">
              <a:buClr>
                <a:schemeClr val="dk1"/>
              </a:buClr>
              <a:buSzPts val="1400"/>
              <a:defRPr/>
            </a:pPr>
            <a:r>
              <a:rPr lang="ru-RU" sz="1300">
                <a:solidFill>
                  <a:srgbClr val="002060"/>
                </a:solidFill>
              </a:rPr>
              <a:t>ПЕРЕОЦЕНКА</a:t>
            </a:r>
            <a:endParaRPr/>
          </a:p>
          <a:p>
            <a:pPr marL="171433" indent="-82542">
              <a:buClr>
                <a:schemeClr val="dk1"/>
              </a:buClr>
              <a:buSzPts val="1400"/>
              <a:defRPr/>
            </a:pPr>
            <a:r>
              <a:rPr lang="ru-RU" sz="1300">
                <a:solidFill>
                  <a:srgbClr val="002060"/>
                </a:solidFill>
                <a:latin typeface="Arial"/>
                <a:ea typeface="Arial"/>
                <a:cs typeface="Arial"/>
              </a:rPr>
              <a:t>УРОВНЕЙ ПРОФРИСКОВ</a:t>
            </a:r>
            <a:endParaRPr sz="130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62" name="Прямая со стрелкой 61"/>
          <p:cNvCxnSpPr>
            <a:cxnSpLocks/>
          </p:cNvCxnSpPr>
          <p:nvPr/>
        </p:nvCxnSpPr>
        <p:spPr bwMode="auto">
          <a:xfrm flipH="1">
            <a:off x="11929347" y="6019873"/>
            <a:ext cx="18241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Прямая соединительная линия 9"/>
          <p:cNvCxnSpPr>
            <a:cxnSpLocks/>
          </p:cNvCxnSpPr>
          <p:nvPr/>
        </p:nvCxnSpPr>
        <p:spPr bwMode="auto">
          <a:xfrm flipV="1">
            <a:off x="12111765" y="3238416"/>
            <a:ext cx="0" cy="278145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Прямоугольник 59"/>
          <p:cNvSpPr/>
          <p:nvPr/>
        </p:nvSpPr>
        <p:spPr bwMode="auto">
          <a:xfrm>
            <a:off x="406853" y="495334"/>
            <a:ext cx="10217493" cy="554126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>
                <a:solidFill>
                  <a:srgbClr val="002060"/>
                </a:solidFill>
                <a:latin typeface="Arial Black"/>
                <a:cs typeface="Arial"/>
              </a:rPr>
              <a:t>Управление профессиональными рисками</a:t>
            </a:r>
            <a:endParaRPr/>
          </a:p>
        </p:txBody>
      </p:sp>
      <p:sp>
        <p:nvSpPr>
          <p:cNvPr id="63" name="AutoShape 3"/>
          <p:cNvSpPr/>
          <p:nvPr/>
        </p:nvSpPr>
        <p:spPr bwMode="auto">
          <a:xfrm>
            <a:off x="278255" y="1784078"/>
            <a:ext cx="2146359" cy="421716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txBody>
          <a:bodyPr lIns="60954" tIns="30477" rIns="60954" bIns="30477"/>
          <a:lstStyle/>
          <a:p>
            <a:pPr>
              <a:defRPr/>
            </a:pPr>
            <a:endParaRPr lang="ru-RU"/>
          </a:p>
        </p:txBody>
      </p:sp>
      <p:sp>
        <p:nvSpPr>
          <p:cNvPr id="64" name="TextBox 8"/>
          <p:cNvSpPr txBox="1"/>
          <p:nvPr/>
        </p:nvSpPr>
        <p:spPr bwMode="auto">
          <a:xfrm>
            <a:off x="278255" y="1902603"/>
            <a:ext cx="2146359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09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002060"/>
                </a:solidFill>
                <a:cs typeface="Arial"/>
              </a:rPr>
              <a:t>ПОДГОТОВКА</a:t>
            </a:r>
            <a:endParaRPr lang="en-US" b="1">
              <a:solidFill>
                <a:srgbClr val="002060"/>
              </a:solidFill>
              <a:cs typeface="Arial"/>
            </a:endParaRPr>
          </a:p>
        </p:txBody>
      </p:sp>
      <p:cxnSp>
        <p:nvCxnSpPr>
          <p:cNvPr id="65" name="Прямая со стрелкой 64"/>
          <p:cNvCxnSpPr>
            <a:cxnSpLocks/>
          </p:cNvCxnSpPr>
          <p:nvPr/>
        </p:nvCxnSpPr>
        <p:spPr bwMode="auto">
          <a:xfrm>
            <a:off x="998902" y="2205794"/>
            <a:ext cx="0" cy="73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2">
      <a:dk1>
        <a:srgbClr val="182340"/>
      </a:dk1>
      <a:lt1>
        <a:srgbClr val="FFFFFF"/>
      </a:lt1>
      <a:dk2>
        <a:srgbClr val="182340"/>
      </a:dk2>
      <a:lt2>
        <a:srgbClr val="FFFFFF"/>
      </a:lt2>
      <a:accent1>
        <a:srgbClr val="1E88E9"/>
      </a:accent1>
      <a:accent2>
        <a:srgbClr val="7ABFFF"/>
      </a:accent2>
      <a:accent3>
        <a:srgbClr val="22AEFF"/>
      </a:accent3>
      <a:accent4>
        <a:srgbClr val="A0E650"/>
      </a:accent4>
      <a:accent5>
        <a:srgbClr val="A0A3B2"/>
      </a:accent5>
      <a:accent6>
        <a:srgbClr val="C5C7D1"/>
      </a:accent6>
      <a:hlink>
        <a:srgbClr val="2D7AD4"/>
      </a:hlink>
      <a:folHlink>
        <a:srgbClr val="A0A3B2"/>
      </a:folHlink>
    </a:clrScheme>
    <a:fontScheme name="Шаблон_ТА">
      <a:majorFont>
        <a:latin typeface="Arial Black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Палитра Техноавиа">
      <a:dk1>
        <a:srgbClr val="182340"/>
      </a:dk1>
      <a:lt1>
        <a:srgbClr val="F2F3F8"/>
      </a:lt1>
      <a:dk2>
        <a:srgbClr val="182340"/>
      </a:dk2>
      <a:lt2>
        <a:srgbClr val="F2F3F8"/>
      </a:lt2>
      <a:accent1>
        <a:srgbClr val="1E88E9"/>
      </a:accent1>
      <a:accent2>
        <a:srgbClr val="7ABFFF"/>
      </a:accent2>
      <a:accent3>
        <a:srgbClr val="22AEFF"/>
      </a:accent3>
      <a:accent4>
        <a:srgbClr val="A0E650"/>
      </a:accent4>
      <a:accent5>
        <a:srgbClr val="A0A3B2"/>
      </a:accent5>
      <a:accent6>
        <a:srgbClr val="C5C7D1"/>
      </a:accent6>
      <a:hlink>
        <a:srgbClr val="2D7AD4"/>
      </a:hlink>
      <a:folHlink>
        <a:srgbClr val="A0A3B2"/>
      </a:folHlink>
    </a:clrScheme>
    <a:fontScheme name="Шаблон_ТА">
      <a:majorFont>
        <a:latin typeface="Arial Black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1967</Words>
  <Application>Microsoft Office PowerPoint</Application>
  <DocSecurity>0</DocSecurity>
  <PresentationFormat>Произвольный</PresentationFormat>
  <Paragraphs>534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Times New Roman</vt:lpstr>
      <vt:lpstr>Tahoma</vt:lpstr>
      <vt:lpstr>Office Theme</vt:lpstr>
      <vt:lpstr>1_Office Theme</vt:lpstr>
      <vt:lpstr>Роли работодателя и работника при проведении оценки профессиональных рисков на рабочих местах  Практические инструменты перехода от типовых отраслевых к единым типовым                  нормам выдачи СИЗ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ТЕХНОАВИА</dc:title>
  <dc:subject/>
  <dc:creator>Патиченко Анастасия Владимировна</dc:creator>
  <cp:keywords/>
  <dc:description/>
  <cp:lastModifiedBy>Gryaznova</cp:lastModifiedBy>
  <cp:revision>646</cp:revision>
  <dcterms:created xsi:type="dcterms:W3CDTF">2006-08-16T00:00:00Z</dcterms:created>
  <dcterms:modified xsi:type="dcterms:W3CDTF">2024-10-30T07:18:33Z</dcterms:modified>
  <cp:category/>
  <dc:identifier>DAE1Trx9bN8</dc:identifier>
  <cp:contentStatus/>
  <dc:language/>
  <cp:version/>
</cp:coreProperties>
</file>