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15" r:id="rId1"/>
  </p:sldMasterIdLst>
  <p:notesMasterIdLst>
    <p:notesMasterId r:id="rId23"/>
  </p:notesMasterIdLst>
  <p:handoutMasterIdLst>
    <p:handoutMasterId r:id="rId24"/>
  </p:handoutMasterIdLst>
  <p:sldIdLst>
    <p:sldId id="294" r:id="rId2"/>
    <p:sldId id="292" r:id="rId3"/>
    <p:sldId id="295" r:id="rId4"/>
    <p:sldId id="257" r:id="rId5"/>
    <p:sldId id="293" r:id="rId6"/>
    <p:sldId id="259" r:id="rId7"/>
    <p:sldId id="260" r:id="rId8"/>
    <p:sldId id="298" r:id="rId9"/>
    <p:sldId id="300" r:id="rId10"/>
    <p:sldId id="297" r:id="rId11"/>
    <p:sldId id="262" r:id="rId12"/>
    <p:sldId id="299" r:id="rId13"/>
    <p:sldId id="263" r:id="rId14"/>
    <p:sldId id="264" r:id="rId15"/>
    <p:sldId id="265" r:id="rId16"/>
    <p:sldId id="266" r:id="rId17"/>
    <p:sldId id="301" r:id="rId18"/>
    <p:sldId id="302" r:id="rId19"/>
    <p:sldId id="268" r:id="rId20"/>
    <p:sldId id="269" r:id="rId21"/>
    <p:sldId id="270" r:id="rId22"/>
  </p:sldIdLst>
  <p:sldSz cx="12192000" cy="6858000"/>
  <p:notesSz cx="6858000" cy="12192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2752" autoAdjust="0"/>
  </p:normalViewPr>
  <p:slideViewPr>
    <p:cSldViewPr>
      <p:cViewPr>
        <p:scale>
          <a:sx n="66" d="100"/>
          <a:sy n="66" d="100"/>
        </p:scale>
        <p:origin x="-2274" y="-1194"/>
      </p:cViewPr>
      <p:guideLst>
        <p:guide orient="horz" pos="2160"/>
        <p:guide pos="3840"/>
        <p:guide pos="39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514" y="-102"/>
      </p:cViewPr>
      <p:guideLst>
        <p:guide orient="horz" pos="384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456EF-B1F7-4736-AE70-C894E55D19F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97230-CA56-4E7C-B5E5-3BF54BE20B13}">
      <dgm:prSet/>
      <dgm:spPr/>
      <dgm:t>
        <a:bodyPr/>
        <a:lstStyle/>
        <a:p>
          <a:pPr rtl="0"/>
          <a:r>
            <a:rPr lang="ru-RU" dirty="0" smtClean="0"/>
            <a:t>01 </a:t>
          </a:r>
          <a:endParaRPr lang="ru-RU" dirty="0"/>
        </a:p>
      </dgm:t>
    </dgm:pt>
    <dgm:pt modelId="{8B000FC5-33E7-47ED-8D4D-3199B2AA1FFC}" type="parTrans" cxnId="{00A9E662-0512-4160-B990-DCB62C651D51}">
      <dgm:prSet/>
      <dgm:spPr/>
      <dgm:t>
        <a:bodyPr/>
        <a:lstStyle/>
        <a:p>
          <a:endParaRPr lang="ru-RU"/>
        </a:p>
      </dgm:t>
    </dgm:pt>
    <dgm:pt modelId="{D4724D65-FE95-4636-BDC3-DC9AA61D50FA}" type="sibTrans" cxnId="{00A9E662-0512-4160-B990-DCB62C651D51}">
      <dgm:prSet/>
      <dgm:spPr/>
      <dgm:t>
        <a:bodyPr/>
        <a:lstStyle/>
        <a:p>
          <a:endParaRPr lang="ru-RU"/>
        </a:p>
      </dgm:t>
    </dgm:pt>
    <dgm:pt modelId="{4E5AFC12-4131-48B1-A558-8DBE306E60EA}">
      <dgm:prSet/>
      <dgm:spPr/>
      <dgm:t>
        <a:bodyPr/>
        <a:lstStyle/>
        <a:p>
          <a:pPr rtl="0"/>
          <a:r>
            <a:rPr lang="ru-RU" dirty="0" smtClean="0"/>
            <a:t>05 </a:t>
          </a:r>
          <a:endParaRPr lang="ru-RU" dirty="0"/>
        </a:p>
      </dgm:t>
    </dgm:pt>
    <dgm:pt modelId="{7CDE488E-D8CA-4F5F-8B2E-29D3D4B3DBEA}" type="parTrans" cxnId="{D83487AF-1A21-4D22-9567-43D10B1A79CA}">
      <dgm:prSet/>
      <dgm:spPr/>
      <dgm:t>
        <a:bodyPr/>
        <a:lstStyle/>
        <a:p>
          <a:endParaRPr lang="ru-RU"/>
        </a:p>
      </dgm:t>
    </dgm:pt>
    <dgm:pt modelId="{A4A8E03D-538B-4D38-8003-06795014D0BE}" type="sibTrans" cxnId="{D83487AF-1A21-4D22-9567-43D10B1A79CA}">
      <dgm:prSet/>
      <dgm:spPr/>
      <dgm:t>
        <a:bodyPr/>
        <a:lstStyle/>
        <a:p>
          <a:endParaRPr lang="ru-RU"/>
        </a:p>
      </dgm:t>
    </dgm:pt>
    <dgm:pt modelId="{D2E6322D-2640-42E3-B07E-C6BD35B8A67A}">
      <dgm:prSet/>
      <dgm:spPr/>
      <dgm:t>
        <a:bodyPr/>
        <a:lstStyle/>
        <a:p>
          <a:pPr rtl="0"/>
          <a:r>
            <a:rPr lang="ru-RU" dirty="0" smtClean="0"/>
            <a:t>04 </a:t>
          </a:r>
          <a:endParaRPr lang="ru-RU" dirty="0"/>
        </a:p>
      </dgm:t>
    </dgm:pt>
    <dgm:pt modelId="{6F04D2E2-7120-46A3-B374-CF4395C62059}" type="parTrans" cxnId="{4B811A64-F27E-428C-A67D-9D51F5E739E5}">
      <dgm:prSet/>
      <dgm:spPr/>
      <dgm:t>
        <a:bodyPr/>
        <a:lstStyle/>
        <a:p>
          <a:endParaRPr lang="ru-RU"/>
        </a:p>
      </dgm:t>
    </dgm:pt>
    <dgm:pt modelId="{4A0CC277-623A-40A5-BC04-9E4E1D46FBB1}" type="sibTrans" cxnId="{4B811A64-F27E-428C-A67D-9D51F5E739E5}">
      <dgm:prSet/>
      <dgm:spPr/>
      <dgm:t>
        <a:bodyPr/>
        <a:lstStyle/>
        <a:p>
          <a:endParaRPr lang="ru-RU"/>
        </a:p>
      </dgm:t>
    </dgm:pt>
    <dgm:pt modelId="{2E72B890-710F-423D-912B-483D7534D898}">
      <dgm:prSet/>
      <dgm:spPr/>
      <dgm:t>
        <a:bodyPr/>
        <a:lstStyle/>
        <a:p>
          <a:pPr rtl="0"/>
          <a:r>
            <a:rPr lang="ru-RU" dirty="0" smtClean="0"/>
            <a:t>03 </a:t>
          </a:r>
          <a:endParaRPr lang="ru-RU" dirty="0"/>
        </a:p>
      </dgm:t>
    </dgm:pt>
    <dgm:pt modelId="{EECEFCF8-6629-4700-BB22-DAB9E269A739}" type="parTrans" cxnId="{7192EE4C-CD87-43B1-8952-557ED496FE9C}">
      <dgm:prSet/>
      <dgm:spPr/>
      <dgm:t>
        <a:bodyPr/>
        <a:lstStyle/>
        <a:p>
          <a:endParaRPr lang="ru-RU"/>
        </a:p>
      </dgm:t>
    </dgm:pt>
    <dgm:pt modelId="{6970D9FB-EB71-472F-AC0F-B1011BD6CE2F}" type="sibTrans" cxnId="{7192EE4C-CD87-43B1-8952-557ED496FE9C}">
      <dgm:prSet/>
      <dgm:spPr/>
      <dgm:t>
        <a:bodyPr/>
        <a:lstStyle/>
        <a:p>
          <a:endParaRPr lang="ru-RU"/>
        </a:p>
      </dgm:t>
    </dgm:pt>
    <dgm:pt modelId="{79B956A8-33BE-429E-8677-CC91EF2582E5}">
      <dgm:prSet/>
      <dgm:spPr/>
      <dgm:t>
        <a:bodyPr/>
        <a:lstStyle/>
        <a:p>
          <a:pPr rtl="0"/>
          <a:r>
            <a:rPr lang="ru-RU" dirty="0" smtClean="0"/>
            <a:t>02</a:t>
          </a:r>
          <a:endParaRPr lang="ru-RU" dirty="0"/>
        </a:p>
      </dgm:t>
    </dgm:pt>
    <dgm:pt modelId="{32288115-3718-42EA-BF83-3B1D503E97DA}" type="parTrans" cxnId="{0144662E-5A3C-4AC8-8FF2-F7A6C16778D1}">
      <dgm:prSet/>
      <dgm:spPr/>
      <dgm:t>
        <a:bodyPr/>
        <a:lstStyle/>
        <a:p>
          <a:endParaRPr lang="ru-RU"/>
        </a:p>
      </dgm:t>
    </dgm:pt>
    <dgm:pt modelId="{DE6EAD3D-CADD-433F-97A0-D28C834CA8BC}" type="sibTrans" cxnId="{0144662E-5A3C-4AC8-8FF2-F7A6C16778D1}">
      <dgm:prSet/>
      <dgm:spPr/>
      <dgm:t>
        <a:bodyPr/>
        <a:lstStyle/>
        <a:p>
          <a:endParaRPr lang="ru-RU"/>
        </a:p>
      </dgm:t>
    </dgm:pt>
    <dgm:pt modelId="{9F756596-416C-476B-9EB0-55C2F7CB7FAA}" type="pres">
      <dgm:prSet presAssocID="{2AF456EF-B1F7-4736-AE70-C894E55D19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5F51E3-0055-47A5-81DF-BDB04614EF73}" type="pres">
      <dgm:prSet presAssocID="{F9F97230-CA56-4E7C-B5E5-3BF54BE20B1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8E6F8-1E06-46A4-A1C4-06AEA6AE0C41}" type="pres">
      <dgm:prSet presAssocID="{F9F97230-CA56-4E7C-B5E5-3BF54BE20B13}" presName="spNode" presStyleCnt="0"/>
      <dgm:spPr/>
    </dgm:pt>
    <dgm:pt modelId="{9504250F-B75D-4765-8021-9E3D95A146BE}" type="pres">
      <dgm:prSet presAssocID="{D4724D65-FE95-4636-BDC3-DC9AA61D50F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9E448BB-0C9D-4A54-840B-8ED36519E942}" type="pres">
      <dgm:prSet presAssocID="{4E5AFC12-4131-48B1-A558-8DBE306E60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9141-CFDD-4732-9A7F-3CBB1E4B0FC2}" type="pres">
      <dgm:prSet presAssocID="{4E5AFC12-4131-48B1-A558-8DBE306E60EA}" presName="spNode" presStyleCnt="0"/>
      <dgm:spPr/>
    </dgm:pt>
    <dgm:pt modelId="{A4DB6AA4-23FD-4A9E-8F36-2DB118892E56}" type="pres">
      <dgm:prSet presAssocID="{A4A8E03D-538B-4D38-8003-06795014D0B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8EA5DAB-487C-4BD4-9F2E-AB37F608383D}" type="pres">
      <dgm:prSet presAssocID="{D2E6322D-2640-42E3-B07E-C6BD35B8A67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B7D34-20B6-4EC8-8044-C3FF570C3A7B}" type="pres">
      <dgm:prSet presAssocID="{D2E6322D-2640-42E3-B07E-C6BD35B8A67A}" presName="spNode" presStyleCnt="0"/>
      <dgm:spPr/>
    </dgm:pt>
    <dgm:pt modelId="{CB639E95-9287-482D-BE48-E39F36C46EAD}" type="pres">
      <dgm:prSet presAssocID="{4A0CC277-623A-40A5-BC04-9E4E1D46FBB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2A461B8-14F0-487B-A099-A121F1936061}" type="pres">
      <dgm:prSet presAssocID="{2E72B890-710F-423D-912B-483D7534D8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555EA-AB23-4C7A-8491-EEE24BA0BB10}" type="pres">
      <dgm:prSet presAssocID="{2E72B890-710F-423D-912B-483D7534D898}" presName="spNode" presStyleCnt="0"/>
      <dgm:spPr/>
    </dgm:pt>
    <dgm:pt modelId="{1F06EFB2-6B82-4702-B0B7-CFE1EF5727D8}" type="pres">
      <dgm:prSet presAssocID="{6970D9FB-EB71-472F-AC0F-B1011BD6CE2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23663D8-42F9-42A7-81A9-6AAFFF9757A6}" type="pres">
      <dgm:prSet presAssocID="{79B956A8-33BE-429E-8677-CC91EF2582E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3CD74-DF84-441B-87DE-FDB45D267897}" type="pres">
      <dgm:prSet presAssocID="{79B956A8-33BE-429E-8677-CC91EF2582E5}" presName="spNode" presStyleCnt="0"/>
      <dgm:spPr/>
    </dgm:pt>
    <dgm:pt modelId="{71D44228-4042-463C-ADA5-0D470F2125DD}" type="pres">
      <dgm:prSet presAssocID="{DE6EAD3D-CADD-433F-97A0-D28C834CA8B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192EE4C-CD87-43B1-8952-557ED496FE9C}" srcId="{2AF456EF-B1F7-4736-AE70-C894E55D19F0}" destId="{2E72B890-710F-423D-912B-483D7534D898}" srcOrd="3" destOrd="0" parTransId="{EECEFCF8-6629-4700-BB22-DAB9E269A739}" sibTransId="{6970D9FB-EB71-472F-AC0F-B1011BD6CE2F}"/>
    <dgm:cxn modelId="{0F8917BD-0422-48ED-BD24-7FEF6C27D007}" type="presOf" srcId="{79B956A8-33BE-429E-8677-CC91EF2582E5}" destId="{223663D8-42F9-42A7-81A9-6AAFFF9757A6}" srcOrd="0" destOrd="0" presId="urn:microsoft.com/office/officeart/2005/8/layout/cycle6"/>
    <dgm:cxn modelId="{0144662E-5A3C-4AC8-8FF2-F7A6C16778D1}" srcId="{2AF456EF-B1F7-4736-AE70-C894E55D19F0}" destId="{79B956A8-33BE-429E-8677-CC91EF2582E5}" srcOrd="4" destOrd="0" parTransId="{32288115-3718-42EA-BF83-3B1D503E97DA}" sibTransId="{DE6EAD3D-CADD-433F-97A0-D28C834CA8BC}"/>
    <dgm:cxn modelId="{D83487AF-1A21-4D22-9567-43D10B1A79CA}" srcId="{2AF456EF-B1F7-4736-AE70-C894E55D19F0}" destId="{4E5AFC12-4131-48B1-A558-8DBE306E60EA}" srcOrd="1" destOrd="0" parTransId="{7CDE488E-D8CA-4F5F-8B2E-29D3D4B3DBEA}" sibTransId="{A4A8E03D-538B-4D38-8003-06795014D0BE}"/>
    <dgm:cxn modelId="{C4FF813C-853E-41AC-971F-1E55DA0ED484}" type="presOf" srcId="{4E5AFC12-4131-48B1-A558-8DBE306E60EA}" destId="{49E448BB-0C9D-4A54-840B-8ED36519E942}" srcOrd="0" destOrd="0" presId="urn:microsoft.com/office/officeart/2005/8/layout/cycle6"/>
    <dgm:cxn modelId="{1472CF30-8E29-4CA2-B50A-8B65769F404C}" type="presOf" srcId="{6970D9FB-EB71-472F-AC0F-B1011BD6CE2F}" destId="{1F06EFB2-6B82-4702-B0B7-CFE1EF5727D8}" srcOrd="0" destOrd="0" presId="urn:microsoft.com/office/officeart/2005/8/layout/cycle6"/>
    <dgm:cxn modelId="{525EB52E-39BF-4C21-AD4B-4313D1E2AAF8}" type="presOf" srcId="{4A0CC277-623A-40A5-BC04-9E4E1D46FBB1}" destId="{CB639E95-9287-482D-BE48-E39F36C46EAD}" srcOrd="0" destOrd="0" presId="urn:microsoft.com/office/officeart/2005/8/layout/cycle6"/>
    <dgm:cxn modelId="{54C0E4F2-AD5C-4538-BDC1-A813184B8204}" type="presOf" srcId="{A4A8E03D-538B-4D38-8003-06795014D0BE}" destId="{A4DB6AA4-23FD-4A9E-8F36-2DB118892E56}" srcOrd="0" destOrd="0" presId="urn:microsoft.com/office/officeart/2005/8/layout/cycle6"/>
    <dgm:cxn modelId="{4B811A64-F27E-428C-A67D-9D51F5E739E5}" srcId="{2AF456EF-B1F7-4736-AE70-C894E55D19F0}" destId="{D2E6322D-2640-42E3-B07E-C6BD35B8A67A}" srcOrd="2" destOrd="0" parTransId="{6F04D2E2-7120-46A3-B374-CF4395C62059}" sibTransId="{4A0CC277-623A-40A5-BC04-9E4E1D46FBB1}"/>
    <dgm:cxn modelId="{00A9E662-0512-4160-B990-DCB62C651D51}" srcId="{2AF456EF-B1F7-4736-AE70-C894E55D19F0}" destId="{F9F97230-CA56-4E7C-B5E5-3BF54BE20B13}" srcOrd="0" destOrd="0" parTransId="{8B000FC5-33E7-47ED-8D4D-3199B2AA1FFC}" sibTransId="{D4724D65-FE95-4636-BDC3-DC9AA61D50FA}"/>
    <dgm:cxn modelId="{77848C84-6F65-4A08-9483-C773E473C335}" type="presOf" srcId="{DE6EAD3D-CADD-433F-97A0-D28C834CA8BC}" destId="{71D44228-4042-463C-ADA5-0D470F2125DD}" srcOrd="0" destOrd="0" presId="urn:microsoft.com/office/officeart/2005/8/layout/cycle6"/>
    <dgm:cxn modelId="{D2E99D33-9BB7-4D1C-A9CB-0F6D0F93289D}" type="presOf" srcId="{D4724D65-FE95-4636-BDC3-DC9AA61D50FA}" destId="{9504250F-B75D-4765-8021-9E3D95A146BE}" srcOrd="0" destOrd="0" presId="urn:microsoft.com/office/officeart/2005/8/layout/cycle6"/>
    <dgm:cxn modelId="{6C58ED34-96A4-4501-AE01-101AF305919D}" type="presOf" srcId="{D2E6322D-2640-42E3-B07E-C6BD35B8A67A}" destId="{E8EA5DAB-487C-4BD4-9F2E-AB37F608383D}" srcOrd="0" destOrd="0" presId="urn:microsoft.com/office/officeart/2005/8/layout/cycle6"/>
    <dgm:cxn modelId="{AD71862B-9E19-440D-BFBC-01B4C2284E17}" type="presOf" srcId="{2E72B890-710F-423D-912B-483D7534D898}" destId="{62A461B8-14F0-487B-A099-A121F1936061}" srcOrd="0" destOrd="0" presId="urn:microsoft.com/office/officeart/2005/8/layout/cycle6"/>
    <dgm:cxn modelId="{3FF02977-C804-47F2-9298-88E2EEAC51FF}" type="presOf" srcId="{F9F97230-CA56-4E7C-B5E5-3BF54BE20B13}" destId="{B05F51E3-0055-47A5-81DF-BDB04614EF73}" srcOrd="0" destOrd="0" presId="urn:microsoft.com/office/officeart/2005/8/layout/cycle6"/>
    <dgm:cxn modelId="{6032AC40-05F9-472C-9721-C2DA882A2DC7}" type="presOf" srcId="{2AF456EF-B1F7-4736-AE70-C894E55D19F0}" destId="{9F756596-416C-476B-9EB0-55C2F7CB7FAA}" srcOrd="0" destOrd="0" presId="urn:microsoft.com/office/officeart/2005/8/layout/cycle6"/>
    <dgm:cxn modelId="{067E3EB4-6D96-44BC-80E5-C6E439C7086C}" type="presParOf" srcId="{9F756596-416C-476B-9EB0-55C2F7CB7FAA}" destId="{B05F51E3-0055-47A5-81DF-BDB04614EF73}" srcOrd="0" destOrd="0" presId="urn:microsoft.com/office/officeart/2005/8/layout/cycle6"/>
    <dgm:cxn modelId="{B371BF6A-F8EE-4B9A-8439-E616565888EA}" type="presParOf" srcId="{9F756596-416C-476B-9EB0-55C2F7CB7FAA}" destId="{D7C8E6F8-1E06-46A4-A1C4-06AEA6AE0C41}" srcOrd="1" destOrd="0" presId="urn:microsoft.com/office/officeart/2005/8/layout/cycle6"/>
    <dgm:cxn modelId="{43FFA1A2-EFEB-47EE-ABC0-D8915DFE1A1A}" type="presParOf" srcId="{9F756596-416C-476B-9EB0-55C2F7CB7FAA}" destId="{9504250F-B75D-4765-8021-9E3D95A146BE}" srcOrd="2" destOrd="0" presId="urn:microsoft.com/office/officeart/2005/8/layout/cycle6"/>
    <dgm:cxn modelId="{5CE12DF1-5C0C-4F4B-B336-A199A8369C48}" type="presParOf" srcId="{9F756596-416C-476B-9EB0-55C2F7CB7FAA}" destId="{49E448BB-0C9D-4A54-840B-8ED36519E942}" srcOrd="3" destOrd="0" presId="urn:microsoft.com/office/officeart/2005/8/layout/cycle6"/>
    <dgm:cxn modelId="{5A4AF71B-1825-4310-83DA-6CE99C535820}" type="presParOf" srcId="{9F756596-416C-476B-9EB0-55C2F7CB7FAA}" destId="{4F8A9141-CFDD-4732-9A7F-3CBB1E4B0FC2}" srcOrd="4" destOrd="0" presId="urn:microsoft.com/office/officeart/2005/8/layout/cycle6"/>
    <dgm:cxn modelId="{ED3F6271-3C14-4E62-A1B8-629FC35F5F4F}" type="presParOf" srcId="{9F756596-416C-476B-9EB0-55C2F7CB7FAA}" destId="{A4DB6AA4-23FD-4A9E-8F36-2DB118892E56}" srcOrd="5" destOrd="0" presId="urn:microsoft.com/office/officeart/2005/8/layout/cycle6"/>
    <dgm:cxn modelId="{D7D5586B-045E-4F15-A01D-BA4850D1CC2E}" type="presParOf" srcId="{9F756596-416C-476B-9EB0-55C2F7CB7FAA}" destId="{E8EA5DAB-487C-4BD4-9F2E-AB37F608383D}" srcOrd="6" destOrd="0" presId="urn:microsoft.com/office/officeart/2005/8/layout/cycle6"/>
    <dgm:cxn modelId="{D70AE194-F7B0-44C3-AC98-BED46A2EA824}" type="presParOf" srcId="{9F756596-416C-476B-9EB0-55C2F7CB7FAA}" destId="{74CB7D34-20B6-4EC8-8044-C3FF570C3A7B}" srcOrd="7" destOrd="0" presId="urn:microsoft.com/office/officeart/2005/8/layout/cycle6"/>
    <dgm:cxn modelId="{E7BE1D89-E81A-4D0B-8C6A-EFEE1A21393B}" type="presParOf" srcId="{9F756596-416C-476B-9EB0-55C2F7CB7FAA}" destId="{CB639E95-9287-482D-BE48-E39F36C46EAD}" srcOrd="8" destOrd="0" presId="urn:microsoft.com/office/officeart/2005/8/layout/cycle6"/>
    <dgm:cxn modelId="{880E8F32-3196-4798-B4CD-C700F7BE107E}" type="presParOf" srcId="{9F756596-416C-476B-9EB0-55C2F7CB7FAA}" destId="{62A461B8-14F0-487B-A099-A121F1936061}" srcOrd="9" destOrd="0" presId="urn:microsoft.com/office/officeart/2005/8/layout/cycle6"/>
    <dgm:cxn modelId="{D755490E-BA30-450F-AD5C-3AA6E29321BC}" type="presParOf" srcId="{9F756596-416C-476B-9EB0-55C2F7CB7FAA}" destId="{EAE555EA-AB23-4C7A-8491-EEE24BA0BB10}" srcOrd="10" destOrd="0" presId="urn:microsoft.com/office/officeart/2005/8/layout/cycle6"/>
    <dgm:cxn modelId="{DDF01597-ABF8-405A-BE41-E1587EBB4DBD}" type="presParOf" srcId="{9F756596-416C-476B-9EB0-55C2F7CB7FAA}" destId="{1F06EFB2-6B82-4702-B0B7-CFE1EF5727D8}" srcOrd="11" destOrd="0" presId="urn:microsoft.com/office/officeart/2005/8/layout/cycle6"/>
    <dgm:cxn modelId="{A701D015-8BF0-4698-BCB9-5EC383F4C837}" type="presParOf" srcId="{9F756596-416C-476B-9EB0-55C2F7CB7FAA}" destId="{223663D8-42F9-42A7-81A9-6AAFFF9757A6}" srcOrd="12" destOrd="0" presId="urn:microsoft.com/office/officeart/2005/8/layout/cycle6"/>
    <dgm:cxn modelId="{69C9732D-33CC-4790-896E-33384D16BCD9}" type="presParOf" srcId="{9F756596-416C-476B-9EB0-55C2F7CB7FAA}" destId="{0803CD74-DF84-441B-87DE-FDB45D267897}" srcOrd="13" destOrd="0" presId="urn:microsoft.com/office/officeart/2005/8/layout/cycle6"/>
    <dgm:cxn modelId="{EA98BD84-0E4E-4602-8005-FFF3D2EAF2F5}" type="presParOf" srcId="{9F756596-416C-476B-9EB0-55C2F7CB7FAA}" destId="{71D44228-4042-463C-ADA5-0D470F2125D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5F51E3-0055-47A5-81DF-BDB04614EF73}">
      <dsp:nvSpPr>
        <dsp:cNvPr id="0" name=""/>
        <dsp:cNvSpPr/>
      </dsp:nvSpPr>
      <dsp:spPr>
        <a:xfrm>
          <a:off x="1486641" y="480555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01 </a:t>
          </a:r>
          <a:endParaRPr lang="ru-RU" sz="3200" kern="1200" dirty="0"/>
        </a:p>
      </dsp:txBody>
      <dsp:txXfrm>
        <a:off x="1486641" y="480555"/>
        <a:ext cx="1203180" cy="782067"/>
      </dsp:txXfrm>
    </dsp:sp>
    <dsp:sp modelId="{9504250F-B75D-4765-8021-9E3D95A146BE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2172636" y="123908"/>
              </a:moveTo>
              <a:arcTo wR="1562777" hR="1562777" stAng="17578169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448BB-0C9D-4A54-840B-8ED36519E942}">
      <dsp:nvSpPr>
        <dsp:cNvPr id="0" name=""/>
        <dsp:cNvSpPr/>
      </dsp:nvSpPr>
      <dsp:spPr>
        <a:xfrm>
          <a:off x="2972931" y="1560407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05 </a:t>
          </a:r>
          <a:endParaRPr lang="ru-RU" sz="3200" kern="1200" dirty="0"/>
        </a:p>
      </dsp:txBody>
      <dsp:txXfrm>
        <a:off x="2972931" y="1560407"/>
        <a:ext cx="1203180" cy="782067"/>
      </dsp:txXfrm>
    </dsp:sp>
    <dsp:sp modelId="{A4DB6AA4-23FD-4A9E-8F36-2DB118892E56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3123406" y="1480877"/>
              </a:moveTo>
              <a:arcTo wR="1562777" hR="1562777" stAng="21419756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A5DAB-487C-4BD4-9F2E-AB37F608383D}">
      <dsp:nvSpPr>
        <dsp:cNvPr id="0" name=""/>
        <dsp:cNvSpPr/>
      </dsp:nvSpPr>
      <dsp:spPr>
        <a:xfrm>
          <a:off x="2405219" y="3307645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04 </a:t>
          </a:r>
          <a:endParaRPr lang="ru-RU" sz="3200" kern="1200" dirty="0"/>
        </a:p>
      </dsp:txBody>
      <dsp:txXfrm>
        <a:off x="2405219" y="3307645"/>
        <a:ext cx="1203180" cy="782067"/>
      </dsp:txXfrm>
    </dsp:sp>
    <dsp:sp modelId="{CB639E95-9287-482D-BE48-E39F36C46EAD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1873553" y="3094341"/>
              </a:moveTo>
              <a:arcTo wR="1562777" hR="1562777" stAng="4711776" swAng="13764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461B8-14F0-487B-A099-A121F1936061}">
      <dsp:nvSpPr>
        <dsp:cNvPr id="0" name=""/>
        <dsp:cNvSpPr/>
      </dsp:nvSpPr>
      <dsp:spPr>
        <a:xfrm>
          <a:off x="568064" y="3307645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03 </a:t>
          </a:r>
          <a:endParaRPr lang="ru-RU" sz="3200" kern="1200" dirty="0"/>
        </a:p>
      </dsp:txBody>
      <dsp:txXfrm>
        <a:off x="568064" y="3307645"/>
        <a:ext cx="1203180" cy="782067"/>
      </dsp:txXfrm>
    </dsp:sp>
    <dsp:sp modelId="{1F06EFB2-6B82-4702-B0B7-CFE1EF5727D8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261197" y="2427740"/>
              </a:moveTo>
              <a:arcTo wR="1562777" hR="1562777" stAng="8783641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663D8-42F9-42A7-81A9-6AAFFF9757A6}">
      <dsp:nvSpPr>
        <dsp:cNvPr id="0" name=""/>
        <dsp:cNvSpPr/>
      </dsp:nvSpPr>
      <dsp:spPr>
        <a:xfrm>
          <a:off x="352" y="1560407"/>
          <a:ext cx="1203180" cy="78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02</a:t>
          </a:r>
          <a:endParaRPr lang="ru-RU" sz="3200" kern="1200" dirty="0"/>
        </a:p>
      </dsp:txBody>
      <dsp:txXfrm>
        <a:off x="352" y="1560407"/>
        <a:ext cx="1203180" cy="782067"/>
      </dsp:txXfrm>
    </dsp:sp>
    <dsp:sp modelId="{71D44228-4042-463C-ADA5-0D470F2125DD}">
      <dsp:nvSpPr>
        <dsp:cNvPr id="0" name=""/>
        <dsp:cNvSpPr/>
      </dsp:nvSpPr>
      <dsp:spPr>
        <a:xfrm>
          <a:off x="525454" y="871588"/>
          <a:ext cx="3125554" cy="3125554"/>
        </a:xfrm>
        <a:custGeom>
          <a:avLst/>
          <a:gdLst/>
          <a:ahLst/>
          <a:cxnLst/>
          <a:rect l="0" t="0" r="0" b="0"/>
          <a:pathLst>
            <a:path>
              <a:moveTo>
                <a:pt x="272257" y="681396"/>
              </a:moveTo>
              <a:arcTo wR="1562777" hR="1562777" stAng="12859904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994047-B5B9-4CA9-827D-9BF7FB8B083B}" type="datetimeFigureOut">
              <a:rPr lang="ru-RU"/>
              <a:pPr>
                <a:defRPr/>
              </a:pPr>
              <a:t>20.10.2025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09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C56491-B98C-4B5D-A2C7-F4ABB8C70D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77BAAF-CFCC-485F-91AA-59E0850F03E4}" type="datetimeFigureOut">
              <a:rPr lang="ru-RU"/>
              <a:pPr>
                <a:defRPr/>
              </a:pPr>
              <a:t>20.10.2025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E4B66E-5F95-414D-B6A2-DEE3C52F10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EC95B7-6090-484E-8F17-EA0DEE3E1765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F1139B-854B-4A35-8A99-4F6671BB0BF5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rt Art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 algn="ctr">
              <a:defRPr sz="28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t>ЩЕЛКНИТЕ, ЧТОБЫ ИЗМЕНИТЬ СТИЛЬ ОБРАЗЦА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6"/>
          </p:nvPr>
        </p:nvSpPr>
        <p:spPr>
          <a:xfrm>
            <a:off x="838200" y="2139084"/>
            <a:ext cx="10515600" cy="369533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t>Щелкните значок, чтобы добавить графический элемент SmartArt</a:t>
            </a:r>
          </a:p>
        </p:txBody>
      </p:sp>
      <p:sp>
        <p:nvSpPr>
          <p:cNvPr id="4" name="Shape 10"/>
          <p:cNvSpPr txBox="1">
            <a:spLocks noGrp="1"/>
          </p:cNvSpPr>
          <p:nvPr>
            <p:ph type="dt" idx="10"/>
          </p:nvPr>
        </p:nvSpPr>
        <p:spPr/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2024г.</a:t>
            </a:r>
            <a:endParaRPr/>
          </a:p>
        </p:txBody>
      </p:sp>
      <p:sp>
        <p:nvSpPr>
          <p:cNvPr id="5" name="Shape 11"/>
          <p:cNvSpPr txBox="1">
            <a:spLocks noGrp="1"/>
          </p:cNvSpPr>
          <p:nvPr>
            <p:ph type="ftr" idx="11"/>
          </p:nvPr>
        </p:nvSpPr>
        <p:spPr/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Инвестиционный профиль</a:t>
            </a: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">
    <p:spTree>
      <p:nvGrpSpPr>
        <p:cNvPr id="1" name="Group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 idx="1"/>
          </p:nvPr>
        </p:nvSpPr>
        <p:spPr>
          <a:xfrm>
            <a:off x="1885156" y="892189"/>
            <a:ext cx="8421688" cy="1325563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 algn="ctr">
              <a:defRPr sz="2800" cap="all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2"/>
          </p:nvPr>
        </p:nvSpPr>
        <p:spPr>
          <a:xfrm>
            <a:off x="1243105" y="2776936"/>
            <a:ext cx="2882475" cy="82391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000" cap="all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 ОБРАЗЕЦ ТЕКСТА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30"/>
          </p:nvPr>
        </p:nvSpPr>
        <p:spPr>
          <a:xfrm>
            <a:off x="1243105" y="3834605"/>
            <a:ext cx="2882475" cy="1997866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lnSpc>
                <a:spcPct val="100000"/>
              </a:lnSpc>
              <a:buNone/>
              <a:defRPr sz="1400" spc="50" baseline="0"/>
            </a:lvl1pPr>
            <a:lvl2pPr marL="457200" lvl="1" indent="0">
              <a:lnSpc>
                <a:spcPct val="100000"/>
              </a:lnSpc>
              <a:buNone/>
              <a:defRPr sz="1400" spc="50" baseline="0"/>
            </a:lvl2pPr>
            <a:lvl3pPr marL="914400" lvl="2" indent="0">
              <a:lnSpc>
                <a:spcPct val="100000"/>
              </a:lnSpc>
              <a:buNone/>
              <a:defRPr sz="1400" spc="50" baseline="0"/>
            </a:lvl3pPr>
            <a:lvl4pPr marL="1371600" lvl="3" indent="0">
              <a:lnSpc>
                <a:spcPct val="100000"/>
              </a:lnSpc>
              <a:buNone/>
              <a:defRPr sz="1400" spc="50" baseline="0"/>
            </a:lvl4pPr>
            <a:lvl5pPr marL="1828800" lvl="4" indent="0">
              <a:lnSpc>
                <a:spcPct val="100000"/>
              </a:lnSpc>
              <a:buNone/>
              <a:defRPr sz="1400" spc="50" baseline="0"/>
            </a:lvl5pPr>
            <a:lvl6pPr lvl="5"/>
            <a:lvl7pPr lvl="6"/>
            <a:lvl8pPr lvl="7"/>
            <a:lvl9pPr lvl="8"/>
          </a:lstStyle>
          <a:p>
            <a:pPr lvl="0"/>
            <a:r>
              <a:t>Щелкните, чтобы изменить стили текста образца слайда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31"/>
          </p:nvPr>
        </p:nvSpPr>
        <p:spPr>
          <a:xfrm>
            <a:off x="4647672" y="2776936"/>
            <a:ext cx="2896671" cy="82391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000" cap="all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 ОБРАЗЕЦ ТЕКСТА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32"/>
          </p:nvPr>
        </p:nvSpPr>
        <p:spPr>
          <a:xfrm>
            <a:off x="4647672" y="3834605"/>
            <a:ext cx="2896671" cy="1997866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lnSpc>
                <a:spcPct val="100000"/>
              </a:lnSpc>
              <a:buNone/>
              <a:defRPr sz="1400" spc="50" baseline="0"/>
            </a:lvl1pPr>
            <a:lvl2pPr marL="457200" lvl="1" indent="0">
              <a:lnSpc>
                <a:spcPct val="100000"/>
              </a:lnSpc>
              <a:buNone/>
              <a:defRPr sz="1400" spc="50" baseline="0"/>
            </a:lvl2pPr>
            <a:lvl3pPr marL="914400" lvl="2" indent="0">
              <a:lnSpc>
                <a:spcPct val="100000"/>
              </a:lnSpc>
              <a:buNone/>
              <a:defRPr sz="1400" spc="50" baseline="0"/>
            </a:lvl3pPr>
            <a:lvl4pPr marL="1371600" lvl="3" indent="0">
              <a:lnSpc>
                <a:spcPct val="100000"/>
              </a:lnSpc>
              <a:buNone/>
              <a:defRPr sz="1400" spc="50" baseline="0"/>
            </a:lvl4pPr>
            <a:lvl5pPr marL="1828800" lvl="4" indent="0">
              <a:lnSpc>
                <a:spcPct val="100000"/>
              </a:lnSpc>
              <a:buNone/>
              <a:defRPr sz="1400" spc="50" baseline="0"/>
            </a:lvl5pPr>
            <a:lvl6pPr lvl="5"/>
            <a:lvl7pPr lvl="6"/>
            <a:lvl8pPr lvl="7"/>
            <a:lvl9pPr lvl="8"/>
          </a:lstStyle>
          <a:p>
            <a:pPr lvl="0"/>
            <a:r>
              <a:t>Щелкните, чтобы изменить стили текста образца слайда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7"/>
          </p:nvPr>
        </p:nvSpPr>
        <p:spPr>
          <a:xfrm>
            <a:off x="8066421" y="2776936"/>
            <a:ext cx="2882475" cy="82391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000" cap="all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 ОБРАЗЕЦ ТЕКСТА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8"/>
          </p:nvPr>
        </p:nvSpPr>
        <p:spPr>
          <a:xfrm>
            <a:off x="8066421" y="3834605"/>
            <a:ext cx="2882475" cy="1997866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lnSpc>
                <a:spcPct val="100000"/>
              </a:lnSpc>
              <a:buNone/>
              <a:defRPr sz="1400" spc="50" baseline="0"/>
            </a:lvl1pPr>
            <a:lvl2pPr marL="457200" lvl="1" indent="0">
              <a:lnSpc>
                <a:spcPct val="100000"/>
              </a:lnSpc>
              <a:buNone/>
              <a:defRPr sz="1400" spc="50" baseline="0"/>
            </a:lvl2pPr>
            <a:lvl3pPr marL="914400" lvl="2" indent="0">
              <a:lnSpc>
                <a:spcPct val="100000"/>
              </a:lnSpc>
              <a:buNone/>
              <a:defRPr sz="1400" spc="50" baseline="0"/>
            </a:lvl3pPr>
            <a:lvl4pPr marL="1371600" lvl="3" indent="0">
              <a:lnSpc>
                <a:spcPct val="100000"/>
              </a:lnSpc>
              <a:buNone/>
              <a:defRPr sz="1400" spc="50" baseline="0"/>
            </a:lvl4pPr>
            <a:lvl5pPr marL="1828800" lvl="4" indent="0">
              <a:lnSpc>
                <a:spcPct val="100000"/>
              </a:lnSpc>
              <a:buNone/>
              <a:defRPr sz="1400" spc="50" baseline="0"/>
            </a:lvl5pPr>
            <a:lvl6pPr lvl="5"/>
            <a:lvl7pPr lvl="6"/>
            <a:lvl8pPr lvl="7"/>
            <a:lvl9pPr lvl="8"/>
          </a:lstStyle>
          <a:p>
            <a:pPr lvl="0"/>
            <a:r>
              <a:t>Щелкните, чтобы изменить стили текста образца слайда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" name="Shape 246"/>
          <p:cNvSpPr txBox="1">
            <a:spLocks noGrp="1"/>
          </p:cNvSpPr>
          <p:nvPr>
            <p:ph type="dt" idx="33"/>
          </p:nvPr>
        </p:nvSpPr>
        <p:spPr/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2024г.</a:t>
            </a:r>
            <a:endParaRPr/>
          </a:p>
        </p:txBody>
      </p:sp>
      <p:sp>
        <p:nvSpPr>
          <p:cNvPr id="10" name="Shape 247"/>
          <p:cNvSpPr txBox="1">
            <a:spLocks noGrp="1"/>
          </p:cNvSpPr>
          <p:nvPr>
            <p:ph type="ftr" idx="34"/>
          </p:nvPr>
        </p:nvSpPr>
        <p:spPr/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Инвестиционный профиль</a:t>
            </a:r>
          </a:p>
        </p:txBody>
      </p:sp>
      <p:sp>
        <p:nvSpPr>
          <p:cNvPr id="11" name="Shape 248"/>
          <p:cNvSpPr txBox="1">
            <a:spLocks noGrp="1"/>
          </p:cNvSpPr>
          <p:nvPr>
            <p:ph type="sldNum" idx="35"/>
          </p:nvPr>
        </p:nvSpPr>
        <p:spPr/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имое">
    <p:spTree>
      <p:nvGrpSpPr>
        <p:cNvPr id="1" name="Group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 idx="1"/>
          </p:nvPr>
        </p:nvSpPr>
        <p:spPr>
          <a:xfrm>
            <a:off x="5920169" y="1152771"/>
            <a:ext cx="5431971" cy="846300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lvl="0">
              <a:defRPr sz="2800" cap="all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t>ЩЕЛКНИТЕ, ЧТОБЫ ИЗМЕНИТЬ СТИЛЬ ОБРАЗЦА ЗАГОЛОВКА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7"/>
          </p:nvPr>
        </p:nvSpPr>
        <p:spPr>
          <a:xfrm>
            <a:off x="5922255" y="2469527"/>
            <a:ext cx="5433204" cy="36512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2000" cap="all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ПОДЗАГОЛОВОК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6"/>
          </p:nvPr>
        </p:nvSpPr>
        <p:spPr>
          <a:xfrm>
            <a:off x="5921829" y="2798940"/>
            <a:ext cx="5431971" cy="55795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lnSpc>
                <a:spcPct val="100000"/>
              </a:lnSpc>
              <a:buFont typeface="Arial"/>
              <a:buNone/>
              <a:defRPr sz="1400">
                <a:solidFill>
                  <a:schemeClr val="tx1"/>
                </a:solidFill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Текст слайда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4"/>
          </p:nvPr>
        </p:nvSpPr>
        <p:spPr>
          <a:xfrm>
            <a:off x="5922255" y="3569311"/>
            <a:ext cx="5433204" cy="36512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2000" cap="all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ПОДЗАГОЛОВОК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5"/>
          </p:nvPr>
        </p:nvSpPr>
        <p:spPr>
          <a:xfrm>
            <a:off x="5921829" y="3898736"/>
            <a:ext cx="5431971" cy="55795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lnSpc>
                <a:spcPct val="100000"/>
              </a:lnSpc>
              <a:buFont typeface="Arial"/>
              <a:buNone/>
              <a:defRPr sz="1400">
                <a:solidFill>
                  <a:schemeClr val="tx1"/>
                </a:solidFill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Текст слайда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6"/>
          </p:nvPr>
        </p:nvSpPr>
        <p:spPr>
          <a:xfrm>
            <a:off x="5922255" y="4669119"/>
            <a:ext cx="5433204" cy="36512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2000" cap="all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ПОДЗАГОЛОВОК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7"/>
          </p:nvPr>
        </p:nvSpPr>
        <p:spPr>
          <a:xfrm>
            <a:off x="5921829" y="4998532"/>
            <a:ext cx="5431971" cy="55795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lnSpc>
                <a:spcPct val="100000"/>
              </a:lnSpc>
              <a:buFont typeface="Arial"/>
              <a:buNone/>
              <a:defRPr sz="1400">
                <a:solidFill>
                  <a:schemeClr val="tx1"/>
                </a:solidFill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Текст слайда</a:t>
            </a:r>
          </a:p>
        </p:txBody>
      </p:sp>
      <p:sp>
        <p:nvSpPr>
          <p:cNvPr id="9" name="Shape 43"/>
          <p:cNvSpPr txBox="1">
            <a:spLocks noGrp="1"/>
          </p:cNvSpPr>
          <p:nvPr>
            <p:ph type="dt" idx="18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2024г.</a:t>
            </a:r>
            <a:endParaRPr/>
          </a:p>
        </p:txBody>
      </p:sp>
      <p:sp>
        <p:nvSpPr>
          <p:cNvPr id="10" name="Shape 44"/>
          <p:cNvSpPr txBox="1">
            <a:spLocks noGrp="1"/>
          </p:cNvSpPr>
          <p:nvPr>
            <p:ph type="ftr" idx="19"/>
          </p:nvPr>
        </p:nvSpPr>
        <p:spPr>
          <a:xfrm>
            <a:off x="4038600" y="6356350"/>
            <a:ext cx="4114800" cy="365125"/>
          </a:xfrm>
        </p:spPr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Инвестиционный профиль</a:t>
            </a:r>
          </a:p>
        </p:txBody>
      </p:sp>
      <p:sp>
        <p:nvSpPr>
          <p:cNvPr id="11" name="Shape 45"/>
          <p:cNvSpPr txBox="1">
            <a:spLocks noGrp="1"/>
          </p:cNvSpPr>
          <p:nvPr>
            <p:ph type="sldNum" idx="20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вадрант">
    <p:spTree>
      <p:nvGrpSpPr>
        <p:cNvPr id="1" name="Group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 idx="1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 algn="l">
              <a:defRPr sz="2800" cap="all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6"/>
          </p:nvPr>
        </p:nvSpPr>
        <p:spPr>
          <a:xfrm>
            <a:off x="5242520" y="1599947"/>
            <a:ext cx="1706965" cy="492024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3"/>
          </p:nvPr>
        </p:nvSpPr>
        <p:spPr>
          <a:xfrm>
            <a:off x="3738733" y="2378464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7"/>
          </p:nvPr>
        </p:nvSpPr>
        <p:spPr>
          <a:xfrm>
            <a:off x="7522271" y="2169275"/>
            <a:ext cx="1706964" cy="1048575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6"/>
          </p:nvPr>
        </p:nvSpPr>
        <p:spPr>
          <a:xfrm>
            <a:off x="921902" y="3528836"/>
            <a:ext cx="1393863" cy="492025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2"/>
          </p:nvPr>
        </p:nvSpPr>
        <p:spPr>
          <a:xfrm>
            <a:off x="9940449" y="3528836"/>
            <a:ext cx="1380680" cy="492025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9"/>
          </p:nvPr>
        </p:nvSpPr>
        <p:spPr>
          <a:xfrm>
            <a:off x="2637749" y="4634343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8"/>
          </p:nvPr>
        </p:nvSpPr>
        <p:spPr>
          <a:xfrm>
            <a:off x="4175225" y="4459872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4"/>
          </p:nvPr>
        </p:nvSpPr>
        <p:spPr>
          <a:xfrm>
            <a:off x="6552714" y="4321800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0"/>
          </p:nvPr>
        </p:nvSpPr>
        <p:spPr>
          <a:xfrm>
            <a:off x="5242520" y="5468802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5"/>
          </p:nvPr>
        </p:nvSpPr>
        <p:spPr>
          <a:xfrm>
            <a:off x="7801857" y="5195685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Щелкните, чтобы добавить имя</a:t>
            </a:r>
          </a:p>
        </p:txBody>
      </p:sp>
      <p:sp>
        <p:nvSpPr>
          <p:cNvPr id="13" name="Shape 176"/>
          <p:cNvSpPr txBox="1">
            <a:spLocks noGrp="1"/>
          </p:cNvSpPr>
          <p:nvPr>
            <p:ph type="dt" idx="20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2024г.</a:t>
            </a:r>
            <a:endParaRPr/>
          </a:p>
        </p:txBody>
      </p:sp>
      <p:sp>
        <p:nvSpPr>
          <p:cNvPr id="14" name="Shape 177"/>
          <p:cNvSpPr txBox="1">
            <a:spLocks noGrp="1"/>
          </p:cNvSpPr>
          <p:nvPr>
            <p:ph type="ftr" idx="21"/>
          </p:nvPr>
        </p:nvSpPr>
        <p:spPr>
          <a:xfrm>
            <a:off x="4038600" y="6356350"/>
            <a:ext cx="4114800" cy="365125"/>
          </a:xfrm>
        </p:spPr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Инвестиционный профиль</a:t>
            </a:r>
          </a:p>
        </p:txBody>
      </p:sp>
      <p:sp>
        <p:nvSpPr>
          <p:cNvPr id="15" name="Shape 178"/>
          <p:cNvSpPr txBox="1">
            <a:spLocks noGrp="1"/>
          </p:cNvSpPr>
          <p:nvPr>
            <p:ph type="sldNum" idx="22"/>
          </p:nvPr>
        </p:nvSpPr>
        <p:spPr>
          <a:xfrm>
            <a:off x="8610600" y="6356350"/>
            <a:ext cx="2743200" cy="365125"/>
          </a:xfrm>
        </p:spPr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лайд команды: 4 человека">
    <p:spTree>
      <p:nvGrpSpPr>
        <p:cNvPr id="1" name="Group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 idx="1"/>
          </p:nvPr>
        </p:nvSpPr>
        <p:spPr>
          <a:xfrm>
            <a:off x="1885156" y="892189"/>
            <a:ext cx="8421688" cy="1325563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 algn="ctr">
              <a:defRPr sz="28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t>ЩЕЛКНИТЕ, ЧТОБЫ ИЗМЕНИТЬ СТИЛЬ ОБРАЗЦА ЗАГОЛОВКА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8"/>
          </p:nvPr>
        </p:nvSpPr>
        <p:spPr>
          <a:xfrm>
            <a:off x="1487189" y="2886074"/>
            <a:ext cx="1845511" cy="18455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t>Щелкните значок, чтобы добавить фото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1311561" y="5084524"/>
            <a:ext cx="2196619" cy="343060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buNone/>
              <a:defRPr sz="14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8"/>
          </p:nvPr>
        </p:nvSpPr>
        <p:spPr>
          <a:xfrm>
            <a:off x="1487189" y="5464114"/>
            <a:ext cx="1845511" cy="34306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ctr">
              <a:buNone/>
              <a:defRPr sz="10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6"/>
          </p:nvPr>
        </p:nvSpPr>
        <p:spPr>
          <a:xfrm>
            <a:off x="3836921" y="2886074"/>
            <a:ext cx="1845511" cy="18455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t>Щелкните значок, чтобы добавить фото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1"/>
          </p:nvPr>
        </p:nvSpPr>
        <p:spPr>
          <a:xfrm>
            <a:off x="3707616" y="5099206"/>
            <a:ext cx="2145049" cy="343060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buNone/>
              <a:defRPr sz="14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9"/>
          </p:nvPr>
        </p:nvSpPr>
        <p:spPr>
          <a:xfrm>
            <a:off x="3836915" y="5478796"/>
            <a:ext cx="1855948" cy="34306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ctr">
              <a:buNone/>
              <a:defRPr sz="10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9"/>
          </p:nvPr>
        </p:nvSpPr>
        <p:spPr>
          <a:xfrm>
            <a:off x="6327585" y="2886074"/>
            <a:ext cx="1845511" cy="18455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1"/>
            <a:r>
              <a:t>Щелкните значок, чтобы добавить фото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2"/>
          </p:nvPr>
        </p:nvSpPr>
        <p:spPr>
          <a:xfrm>
            <a:off x="6198280" y="5099206"/>
            <a:ext cx="2132985" cy="343060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buNone/>
              <a:defRPr sz="14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4"/>
          </p:nvPr>
        </p:nvSpPr>
        <p:spPr>
          <a:xfrm>
            <a:off x="6327585" y="5478796"/>
            <a:ext cx="1845511" cy="34306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ctr">
              <a:buNone/>
              <a:defRPr sz="10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0"/>
          </p:nvPr>
        </p:nvSpPr>
        <p:spPr>
          <a:xfrm>
            <a:off x="8747465" y="2886074"/>
            <a:ext cx="1845511" cy="18455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t>Щелкните значок, чтобы добавить фото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3"/>
          </p:nvPr>
        </p:nvSpPr>
        <p:spPr>
          <a:xfrm>
            <a:off x="8618161" y="5084524"/>
            <a:ext cx="2132983" cy="343060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 algn="ctr">
              <a:buNone/>
              <a:defRPr sz="14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5"/>
          </p:nvPr>
        </p:nvSpPr>
        <p:spPr>
          <a:xfrm>
            <a:off x="8747460" y="5464114"/>
            <a:ext cx="1845509" cy="34306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ctr">
              <a:buNone/>
              <a:defRPr sz="1000" spc="15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ЩЕЛКНИТЕ, ЧТОБЫ ИЗМЕНИТЬ</a:t>
            </a:r>
          </a:p>
        </p:txBody>
      </p:sp>
      <p:sp>
        <p:nvSpPr>
          <p:cNvPr id="15" name="Shape 159"/>
          <p:cNvSpPr txBox="1">
            <a:spLocks noGrp="1"/>
          </p:cNvSpPr>
          <p:nvPr>
            <p:ph type="dt" idx="20"/>
          </p:nvPr>
        </p:nvSpPr>
        <p:spPr/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/>
              <a:t>2024г.</a:t>
            </a:r>
            <a:endParaRPr/>
          </a:p>
        </p:txBody>
      </p:sp>
      <p:sp>
        <p:nvSpPr>
          <p:cNvPr id="16" name="Shape 160"/>
          <p:cNvSpPr txBox="1">
            <a:spLocks noGrp="1"/>
          </p:cNvSpPr>
          <p:nvPr>
            <p:ph type="ftr" idx="21"/>
          </p:nvPr>
        </p:nvSpPr>
        <p:spPr/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Инвестиционный профиль</a:t>
            </a:r>
          </a:p>
        </p:txBody>
      </p:sp>
      <p:sp>
        <p:nvSpPr>
          <p:cNvPr id="17" name="Shape 161"/>
          <p:cNvSpPr txBox="1">
            <a:spLocks noGrp="1"/>
          </p:cNvSpPr>
          <p:nvPr>
            <p:ph type="sldNum" idx="22"/>
          </p:nvPr>
        </p:nvSpPr>
        <p:spPr/>
        <p:txBody>
          <a:bodyPr>
            <a:noAutofit/>
          </a:bodyPr>
          <a:lstStyle>
            <a:defPPr/>
            <a:lvl1pPr marL="0" lvl="0" indent="0" algn="l"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/>
              <a:ext uri="{C183D7F6-B498-43B3-948B-1728B52AA6E4}"/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/>
              <a:ext uri="{C183D7F6-B498-43B3-948B-1728B52AA6E4}"/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Заполнитель графического элемента SmartArt 6">
            <a:extLst>
              <a:ext uri="{FF2B5EF4-FFF2-40B4-BE49-F238E27FC236}"/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6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8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9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538894-2618-4FD0-9AB9-12BC8D9D62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/>
              <a:ext uri="{C183D7F6-B498-43B3-948B-1728B52AA6E4}"/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/>
              <a:ext uri="{C183D7F6-B498-43B3-948B-1728B52AA6E4}"/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Заполнитель графического элемента SmartArt 6">
            <a:extLst>
              <a:ext uri="{FF2B5EF4-FFF2-40B4-BE49-F238E27FC236}"/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6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8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9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0640E9-F821-4D6E-A495-AAC8E77EB8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2024г.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Инвестиционный профиль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8" r:id="rId1"/>
    <p:sldLayoutId id="2147485269" r:id="rId2"/>
    <p:sldLayoutId id="2147485270" r:id="rId3"/>
    <p:sldLayoutId id="2147485271" r:id="rId4"/>
    <p:sldLayoutId id="2147485272" r:id="rId5"/>
    <p:sldLayoutId id="2147485273" r:id="rId6"/>
    <p:sldLayoutId id="2147485274" r:id="rId7"/>
    <p:sldLayoutId id="2147485275" r:id="rId8"/>
    <p:sldLayoutId id="2147485276" r:id="rId9"/>
    <p:sldLayoutId id="2147485277" r:id="rId10"/>
    <p:sldLayoutId id="2147485278" r:id="rId11"/>
    <p:sldLayoutId id="2147485279" r:id="rId12"/>
    <p:sldLayoutId id="2147485280" r:id="rId13"/>
    <p:sldLayoutId id="2147485281" r:id="rId14"/>
    <p:sldLayoutId id="2147485282" r:id="rId15"/>
    <p:sldLayoutId id="2147485283" r:id="rId16"/>
    <p:sldLayoutId id="2147485288" r:id="rId17"/>
    <p:sldLayoutId id="2147485289" r:id="rId18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7" descr="Партизанск центр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671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4" descr="ger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188640"/>
            <a:ext cx="7524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30054" t="12834" r="28801" b="14751"/>
          <a:stretch/>
        </p:blipFill>
        <p:spPr>
          <a:xfrm>
            <a:off x="11496600" y="188640"/>
            <a:ext cx="868363" cy="954087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‹#›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54100"/>
            <a:ext cx="12671425" cy="1728788"/>
          </a:xfrm>
          <a:prstGeom prst="rect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15" name="Заголовок 1"/>
          <p:cNvSpPr>
            <a:spLocks noGrp="1"/>
          </p:cNvSpPr>
          <p:nvPr>
            <p:ph type="title"/>
          </p:nvPr>
        </p:nvSpPr>
        <p:spPr>
          <a:xfrm>
            <a:off x="623888" y="980728"/>
            <a:ext cx="11568112" cy="180216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ИВЕСТИЦИОННЫЙ ПРОФИЛЬ </a:t>
            </a:r>
            <a:br>
              <a:rPr lang="ru-RU" alt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МУНИЦИПАЛЬНЫЙ ОКРУГ </a:t>
            </a:r>
            <a:br>
              <a:rPr lang="ru-RU" alt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 </a:t>
            </a:r>
            <a:r>
              <a:rPr lang="ru-RU" alt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alt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АРТИЗАНСК                                              </a:t>
            </a:r>
            <a:endParaRPr lang="ru-RU" alt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6" name="Заголовок 1"/>
          <p:cNvSpPr txBox="1">
            <a:spLocks/>
          </p:cNvSpPr>
          <p:nvPr/>
        </p:nvSpPr>
        <p:spPr bwMode="auto">
          <a:xfrm>
            <a:off x="6335713" y="4848225"/>
            <a:ext cx="66294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lang="ru-RU" altLang="ru-RU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перспективу 2024-2029г.г.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2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2038" y="158750"/>
            <a:ext cx="7207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365"/>
          <p:cNvSpPr txBox="1">
            <a:spLocks noGrp="1"/>
          </p:cNvSpPr>
          <p:nvPr>
            <p:ph type="title"/>
          </p:nvPr>
        </p:nvSpPr>
        <p:spPr>
          <a:xfrm>
            <a:off x="212725" y="95250"/>
            <a:ext cx="7177088" cy="561975"/>
          </a:xfrm>
        </p:spPr>
        <p:txBody>
          <a:bodyPr>
            <a:noAutofit/>
          </a:bodyPr>
          <a:lstStyle>
            <a:defPPr/>
            <a:lvl1pPr lvl="0"/>
          </a:lstStyle>
          <a:p>
            <a:pPr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ПРЕДПРИЯТИЯ – КОМПЕТЕНЦИИ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40"/>
          <p:cNvSpPr/>
          <p:nvPr/>
        </p:nvSpPr>
        <p:spPr>
          <a:xfrm>
            <a:off x="6672263" y="908050"/>
            <a:ext cx="5184775" cy="5753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sz="14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just">
              <a:defRPr/>
            </a:pPr>
            <a:endParaRPr lang="ru-RU" sz="14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just">
              <a:defRPr/>
            </a:pPr>
            <a:endParaRPr lang="ru-RU" sz="14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just">
              <a:defRPr/>
            </a:pPr>
            <a:endParaRPr lang="ru-RU" sz="14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just">
              <a:defRPr/>
            </a:pPr>
            <a:endParaRPr lang="ru-RU" sz="1400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>
                  <a:lumMod val="25000"/>
                </a:schemeClr>
              </a:solidFill>
            </a:endParaRPr>
          </a:p>
          <a:p>
            <a:pPr algn="just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ООО «Ложка – плюс»- </a:t>
            </a:r>
            <a:r>
              <a:rPr lang="ru-RU" sz="2000" dirty="0" smtClean="0">
                <a:solidFill>
                  <a:schemeClr val="tx1"/>
                </a:solidFill>
              </a:rPr>
              <a:t>это единственная на Дальнем Востоке компания по выпуску деревянной одноразовой посуды. Деревянные ложки, вилки, ножи, тарелки, </a:t>
            </a:r>
            <a:r>
              <a:rPr lang="ru-RU" sz="2000" dirty="0" err="1" smtClean="0">
                <a:solidFill>
                  <a:schemeClr val="tx1"/>
                </a:solidFill>
              </a:rPr>
              <a:t>размешиватели</a:t>
            </a:r>
            <a:r>
              <a:rPr lang="ru-RU" sz="2000" dirty="0" smtClean="0">
                <a:solidFill>
                  <a:schemeClr val="tx1"/>
                </a:solidFill>
              </a:rPr>
              <a:t>, дегустационные палочки, шпатели, палочки для мороженого пользуются спросом не только в России, но и во всем мире. Сырьем для производства служит березовая древесина, которую компания заготавливает своими силами.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2229" name="Рисунок 6" descr="https://obzor.lt/images/news/11/2021_02_26/5978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9863" y="931863"/>
            <a:ext cx="29464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hape 363"/>
          <p:cNvSpPr/>
          <p:nvPr/>
        </p:nvSpPr>
        <p:spPr>
          <a:xfrm>
            <a:off x="192088" y="908050"/>
            <a:ext cx="6191250" cy="21605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ООО «ДЭМ –Лазурное»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выращивание овощей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 в закрытом грунте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22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1016000"/>
            <a:ext cx="26638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ape 363"/>
          <p:cNvSpPr/>
          <p:nvPr/>
        </p:nvSpPr>
        <p:spPr>
          <a:xfrm>
            <a:off x="173038" y="3224213"/>
            <a:ext cx="6210300" cy="34369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ООО «</a:t>
            </a:r>
            <a:r>
              <a:rPr lang="ru-RU" b="1" dirty="0" err="1" smtClean="0">
                <a:solidFill>
                  <a:schemeClr val="tx1"/>
                </a:solidFill>
              </a:rPr>
              <a:t>ФармОушен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Лаб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Производство морских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комплексов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из натуральных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ингредиентов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(торговая марка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«Доктор море»),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содержащие ценные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активные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вещества из морских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организмов, рыб,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морских водорослей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233" name="Picture 2"/>
          <p:cNvPicPr>
            <a:picLocks noChangeAspect="1" noChangeArrowheads="1"/>
          </p:cNvPicPr>
          <p:nvPr/>
        </p:nvPicPr>
        <p:blipFill>
          <a:blip r:embed="rId5" cstate="print"/>
          <a:srcRect b="28308"/>
          <a:stretch>
            <a:fillRect/>
          </a:stretch>
        </p:blipFill>
        <p:spPr bwMode="auto">
          <a:xfrm>
            <a:off x="2963863" y="3789363"/>
            <a:ext cx="31686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67813" y="6367463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20DAC0-2E9B-4173-9C01-FE856022C5B4}" type="slidenum">
              <a:rPr lang="ru-RU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 idx="1"/>
          </p:nvPr>
        </p:nvSpPr>
        <p:spPr>
          <a:xfrm>
            <a:off x="207963" y="-28575"/>
            <a:ext cx="7920037" cy="720725"/>
          </a:xfrm>
        </p:spPr>
        <p:txBody>
          <a:bodyPr lIns="0">
            <a:noAutofit/>
          </a:bodyPr>
          <a:lstStyle/>
          <a:p>
            <a:pPr eaLnBrk="1" hangingPunct="1"/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РЕАЛИЗУЕМЫЕ ИНВЕСТИЦИОННЫЕ ПРОЕКТЫ</a:t>
            </a:r>
          </a:p>
        </p:txBody>
      </p:sp>
      <p:pic>
        <p:nvPicPr>
          <p:cNvPr id="53251" name="Рисунок 7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9338" y="188913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ape 361"/>
          <p:cNvSpPr/>
          <p:nvPr/>
        </p:nvSpPr>
        <p:spPr>
          <a:xfrm>
            <a:off x="334963" y="692150"/>
            <a:ext cx="5473700" cy="60293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1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Реконструкция Партизанской ГРЭС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Объем инвестиций: 450,0 </a:t>
            </a:r>
            <a:r>
              <a:rPr lang="ru-RU" dirty="0" err="1" smtClean="0">
                <a:solidFill>
                  <a:schemeClr val="tx1"/>
                </a:solidFill>
              </a:rPr>
              <a:t>млн,руб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Срок реализации: 2023-2027 г.г. 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Расширение Партизанской ГРЭС – один из шести проектов </a:t>
            </a:r>
            <a:r>
              <a:rPr lang="ru-RU" dirty="0" err="1" smtClean="0">
                <a:solidFill>
                  <a:schemeClr val="tx1"/>
                </a:solidFill>
              </a:rPr>
              <a:t>РусГидро</a:t>
            </a:r>
            <a:r>
              <a:rPr lang="ru-RU" dirty="0" smtClean="0">
                <a:solidFill>
                  <a:schemeClr val="tx1"/>
                </a:solidFill>
              </a:rPr>
              <a:t> в рамках государственной программы по развитию тепловой электроэнергетики Дальнего Востока. Общая электрическая мощность  двух </a:t>
            </a:r>
            <a:r>
              <a:rPr lang="ru-RU" dirty="0" err="1" smtClean="0">
                <a:solidFill>
                  <a:schemeClr val="tx1"/>
                </a:solidFill>
              </a:rPr>
              <a:t>энергообъектов</a:t>
            </a:r>
            <a:r>
              <a:rPr lang="ru-RU" dirty="0" smtClean="0">
                <a:solidFill>
                  <a:schemeClr val="tx1"/>
                </a:solidFill>
              </a:rPr>
              <a:t> составит 2,1 ГВт, тепловая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    мощность – более 2500 Гкал/ч.</a:t>
            </a:r>
          </a:p>
          <a:p>
            <a:pPr>
              <a:defRPr/>
            </a:pPr>
            <a:endParaRPr lang="ru-RU" sz="1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15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Shape 361"/>
          <p:cNvSpPr/>
          <p:nvPr/>
        </p:nvSpPr>
        <p:spPr>
          <a:xfrm>
            <a:off x="6383338" y="692150"/>
            <a:ext cx="4897437" cy="60293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>
              <a:defRPr/>
            </a:pPr>
            <a:endParaRPr lang="ru-RU" sz="145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145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Строительство физкультурно-оздоровительного центра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Объем инвестиций: 15,4 млн.руб.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Срок реализации: 2023-2025 г.г.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Мощность: спортивный комплекс площадью 4 тыс.кв.м.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Первое специализированное спортивное сооружение на территории ПГО</a:t>
            </a:r>
          </a:p>
          <a:p>
            <a:pPr algn="ctr">
              <a:defRPr/>
            </a:pPr>
            <a:endParaRPr dirty="0"/>
          </a:p>
        </p:txBody>
      </p:sp>
      <p:pic>
        <p:nvPicPr>
          <p:cNvPr id="532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0" y="728663"/>
            <a:ext cx="41751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Рисунок 14" descr="ФО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4400" y="728663"/>
            <a:ext cx="32956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12225" y="6383338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00DE75E-974A-4C93-883D-12A1361B9F7E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 idx="1"/>
          </p:nvPr>
        </p:nvSpPr>
        <p:spPr>
          <a:xfrm>
            <a:off x="550863" y="0"/>
            <a:ext cx="7834312" cy="720725"/>
          </a:xfrm>
        </p:spPr>
        <p:txBody>
          <a:bodyPr lIns="0">
            <a:noAutofit/>
          </a:bodyPr>
          <a:lstStyle/>
          <a:p>
            <a:pPr eaLnBrk="1" hangingPunct="1"/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РЕАЛИЗУЕМЫЕ ИНВЕСТИЦИОННЫЕ ПРОЕКТЫ</a:t>
            </a:r>
          </a:p>
        </p:txBody>
      </p:sp>
      <p:pic>
        <p:nvPicPr>
          <p:cNvPr id="54275" name="Рисунок 7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9338" y="188913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ape 361"/>
          <p:cNvSpPr/>
          <p:nvPr/>
        </p:nvSpPr>
        <p:spPr>
          <a:xfrm>
            <a:off x="550863" y="765175"/>
            <a:ext cx="4176712" cy="59563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Обустройство лыжной трассы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Объем инвестиций: 10,4 млн. луб.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Срок реализации: 2024-2025 г.г.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Мощность: проведение  массовых мероприятий (в том числе межрегиональных соревнований) вместимостью до  300 чел. единовременно</a:t>
            </a:r>
          </a:p>
        </p:txBody>
      </p:sp>
      <p:pic>
        <p:nvPicPr>
          <p:cNvPr id="5427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663" y="836613"/>
            <a:ext cx="32416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361"/>
          <p:cNvSpPr/>
          <p:nvPr/>
        </p:nvSpPr>
        <p:spPr>
          <a:xfrm>
            <a:off x="5016500" y="765175"/>
            <a:ext cx="6335713" cy="59563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just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Строительство туристического кластера вокруг озера Теплое</a:t>
            </a:r>
          </a:p>
          <a:p>
            <a:pPr algn="just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Объем инвестиций:  15,0 млн.руб.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Срок реализации: 2023-2027г.г.</a:t>
            </a:r>
          </a:p>
        </p:txBody>
      </p:sp>
      <p:pic>
        <p:nvPicPr>
          <p:cNvPr id="54279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300" y="1130300"/>
            <a:ext cx="290671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8013" y="1130300"/>
            <a:ext cx="28352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FAE8AC3-E015-406C-8C90-05A26C24C894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 idx="1"/>
          </p:nvPr>
        </p:nvSpPr>
        <p:spPr>
          <a:xfrm>
            <a:off x="274638" y="93663"/>
            <a:ext cx="6970712" cy="647700"/>
          </a:xfrm>
        </p:spPr>
        <p:txBody>
          <a:bodyPr lIns="0">
            <a:noAutofit/>
          </a:bodyPr>
          <a:lstStyle/>
          <a:p>
            <a:pPr eaLnBrk="1" hangingPunct="1"/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ПРОЕКТЫ, ПРЕДЛАГАЕМЫЕ БИЗНЕСОМ</a:t>
            </a:r>
          </a:p>
        </p:txBody>
      </p:sp>
      <p:pic>
        <p:nvPicPr>
          <p:cNvPr id="55299" name="Рисунок 7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6313" y="188913"/>
            <a:ext cx="7921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361"/>
          <p:cNvSpPr/>
          <p:nvPr/>
        </p:nvSpPr>
        <p:spPr>
          <a:xfrm>
            <a:off x="279400" y="1052513"/>
            <a:ext cx="3673475" cy="56689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5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ООО «АБАЛОН»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Строительство завода по переработке рыбы</a:t>
            </a:r>
          </a:p>
          <a:p>
            <a:pPr algn="just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Объем инвестиций: 829,9 млн. руб.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Количество рабочих мест: 20чел.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Срок реализации: 2024-2025 г.г.</a:t>
            </a:r>
          </a:p>
          <a:p>
            <a:pPr algn="just"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dirty="0"/>
          </a:p>
        </p:txBody>
      </p:sp>
      <p:sp>
        <p:nvSpPr>
          <p:cNvPr id="9" name="Shape 361"/>
          <p:cNvSpPr/>
          <p:nvPr/>
        </p:nvSpPr>
        <p:spPr>
          <a:xfrm>
            <a:off x="4160838" y="1052513"/>
            <a:ext cx="3671887" cy="56689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ООО «Казанский ПК»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Строительство складов продовольственного назначения</a:t>
            </a:r>
          </a:p>
          <a:p>
            <a:pPr algn="just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Объем инвестиций: 10 млн. руб.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Срок реализации: 2024-2025 г.г.</a:t>
            </a:r>
          </a:p>
        </p:txBody>
      </p:sp>
      <p:sp>
        <p:nvSpPr>
          <p:cNvPr id="10" name="Shape 361"/>
          <p:cNvSpPr/>
          <p:nvPr/>
        </p:nvSpPr>
        <p:spPr>
          <a:xfrm>
            <a:off x="8040688" y="1052513"/>
            <a:ext cx="3671887" cy="56689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b="1" dirty="0" smtClean="0"/>
          </a:p>
          <a:p>
            <a:pPr algn="ctr"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Логистический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хаб</a:t>
            </a:r>
            <a:r>
              <a:rPr lang="ru-RU" b="1" dirty="0" smtClean="0">
                <a:solidFill>
                  <a:schemeClr val="tx1"/>
                </a:solidFill>
              </a:rPr>
              <a:t>, с автостанцией по ремонту крупногабаритного транспорта</a:t>
            </a:r>
          </a:p>
          <a:p>
            <a:pPr algn="just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Площадь земельного участка: 60 ГА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Рабочих мест: 100 чел. </a:t>
            </a:r>
          </a:p>
        </p:txBody>
      </p:sp>
      <p:pic>
        <p:nvPicPr>
          <p:cNvPr id="55303" name="Рисунок 10" descr="для абало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38" y="1354138"/>
            <a:ext cx="34559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8175" y="1366838"/>
            <a:ext cx="3097213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3100" y="1366838"/>
            <a:ext cx="316865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83675" y="6356350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0C332FF-178F-438D-A7B4-EADF97A6A27D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 idx="1"/>
          </p:nvPr>
        </p:nvSpPr>
        <p:spPr>
          <a:xfrm>
            <a:off x="479425" y="188913"/>
            <a:ext cx="7416800" cy="685800"/>
          </a:xfrm>
        </p:spPr>
        <p:txBody>
          <a:bodyPr lIns="0">
            <a:noAutofit/>
          </a:bodyPr>
          <a:lstStyle/>
          <a:p>
            <a:pPr eaLnBrk="1" hangingPunct="1"/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ПЕРСПЕКТИВЫ ДЕЙСТВУЮЩЕГО БИЗНЕСА</a:t>
            </a:r>
          </a:p>
        </p:txBody>
      </p:sp>
      <p:pic>
        <p:nvPicPr>
          <p:cNvPr id="56323" name="Рисунок 7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0413" y="404813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9425" y="1196975"/>
          <a:ext cx="11449049" cy="5159375"/>
        </p:xfrm>
        <a:graphic>
          <a:graphicData uri="http://schemas.openxmlformats.org/drawingml/2006/table">
            <a:tbl>
              <a:tblPr/>
              <a:tblGrid>
                <a:gridCol w="2160198"/>
                <a:gridCol w="4724532"/>
                <a:gridCol w="4564319"/>
              </a:tblGrid>
              <a:tr h="9216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Вид экономической деятельности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Изменения в структуре экономики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Ожидаемый результат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91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Туризм</a:t>
                      </a:r>
                    </a:p>
                    <a:p>
                      <a:pPr algn="ctr" fontAlgn="b"/>
                      <a:endParaRPr lang="ru-RU" sz="18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/>
                      <a:endParaRPr lang="ru-RU" sz="18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ctr" fontAlgn="b">
                        <a:tabLst>
                          <a:tab pos="3498850" algn="l"/>
                        </a:tabLst>
                      </a:pP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Создание объектов туристического направления на территории партизанского городского округа ( логистический кластер  на озере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теплое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лыжная трасса (лыжня)). </a:t>
                      </a:r>
                    </a:p>
                    <a:p>
                      <a:pPr marL="182563" indent="0" algn="ctr" fontAlgn="b">
                        <a:tabLst>
                          <a:tab pos="3498850" algn="l"/>
                        </a:tabLst>
                      </a:pPr>
                      <a:endParaRPr lang="ru-RU" sz="18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Вовлечение субъектов МСП в развитие туристической отрасли. Строительство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глемпингов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  обустройство мест отдыха,  кафе в районе озера </a:t>
                      </a:r>
                      <a:r>
                        <a:rPr lang="ru-RU" sz="18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Теплое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 лыжной трассы.  Увеличение потока туристов.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53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Переработка и производство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Создание предприятия по переработке рыбы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Создание рабочих мест, увеличение ассортимента продукции, расширения производства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3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Розничная торговля</a:t>
                      </a:r>
                    </a:p>
                    <a:p>
                      <a:pPr algn="ctr" fontAlgn="b"/>
                      <a:endParaRPr lang="ru-RU" sz="18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Развитие туристической отрасли, увеличение туристического потока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Увеличение спроса, расширение ассортимента товаров</a:t>
                      </a:r>
                    </a:p>
                    <a:p>
                      <a:pPr algn="ctr" fontAlgn="b"/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82FD799-8E9C-49DC-AB24-2BB25ADAF15B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title" idx="1"/>
          </p:nvPr>
        </p:nvSpPr>
        <p:spPr>
          <a:xfrm>
            <a:off x="271463" y="144463"/>
            <a:ext cx="4629150" cy="41275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cap="none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КЛЮЧЕВАЯ ТОЧКА РОСТА</a:t>
            </a:r>
          </a:p>
        </p:txBody>
      </p:sp>
      <p:pic>
        <p:nvPicPr>
          <p:cNvPr id="57347" name="Рисунок 6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1850" y="333375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Рисунок 7" descr="озеро теплое фото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88" y="908050"/>
            <a:ext cx="41036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ape 324"/>
          <p:cNvSpPr/>
          <p:nvPr/>
        </p:nvSpPr>
        <p:spPr>
          <a:xfrm>
            <a:off x="4872038" y="1052513"/>
            <a:ext cx="6913562" cy="792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Ядро экономики: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Создание физкультурно-оздоровительного центра и туристического кластера на озере Теплое, а также объекта лыжная трасса 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13" name="Shape 324"/>
          <p:cNvSpPr/>
          <p:nvPr/>
        </p:nvSpPr>
        <p:spPr>
          <a:xfrm>
            <a:off x="4872038" y="1989138"/>
            <a:ext cx="6911975" cy="23034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ru-RU" dirty="0" smtClean="0"/>
          </a:p>
          <a:p>
            <a:pPr algn="just">
              <a:defRPr/>
            </a:pPr>
            <a:endParaRPr lang="ru-RU" dirty="0" smtClean="0"/>
          </a:p>
          <a:p>
            <a:pPr algn="ctr"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Виды бизнеса, необходимые для обслуживания ядра экономики: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Строительство, благоустройство и обслуживание  зданий, сооружений, общественных территорий и иных туристических объектов.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 Сфера услуг и сервиса (обслуживание, проживание, досуг).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 Услуги автотранспорта (такси, аренда машин).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 Производство и прокат туристического  оборудования и инвентаря.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Производство продуктов питания.</a:t>
            </a:r>
          </a:p>
          <a:p>
            <a:pPr algn="just"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 Сфера услуг: финансы, бухгалтерия, юристы.</a:t>
            </a:r>
          </a:p>
          <a:p>
            <a:pPr algn="just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</p:txBody>
      </p:sp>
      <p:sp>
        <p:nvSpPr>
          <p:cNvPr id="14" name="Shape 324"/>
          <p:cNvSpPr/>
          <p:nvPr/>
        </p:nvSpPr>
        <p:spPr>
          <a:xfrm>
            <a:off x="4872038" y="4581525"/>
            <a:ext cx="6878637" cy="18494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Виды социально-ориентированного бизнеса для поддержки развития ядра экономики: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Благоустройство общественных пространств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Развитие инфраструктуры и логистики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- Медицина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Бытовые услуги</a:t>
            </a:r>
          </a:p>
          <a:p>
            <a:pPr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Сервис и ремонт транспортных средств</a:t>
            </a:r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0"/>
          </p:nvPr>
        </p:nvSpPr>
        <p:spPr>
          <a:xfrm>
            <a:off x="9353550" y="6430963"/>
            <a:ext cx="27432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DDC8AE6-B5B7-4E6D-B6A0-5FF1D19193BA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 idx="1"/>
          </p:nvPr>
        </p:nvSpPr>
        <p:spPr>
          <a:xfrm>
            <a:off x="1695450" y="-36513"/>
            <a:ext cx="9218613" cy="11350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cap="none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ОСНОВНЫЕ ИНВЕСТИЦИОННЫЕ НИШИ</a:t>
            </a:r>
          </a:p>
        </p:txBody>
      </p:sp>
      <p:sp>
        <p:nvSpPr>
          <p:cNvPr id="26634" name="Shape 424"/>
          <p:cNvSpPr txBox="1">
            <a:spLocks noChangeArrowheads="1"/>
          </p:cNvSpPr>
          <p:nvPr/>
        </p:nvSpPr>
        <p:spPr bwMode="auto">
          <a:xfrm>
            <a:off x="3424238" y="922338"/>
            <a:ext cx="5345112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Ниша 1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Туризм и рекреация</a:t>
            </a:r>
            <a:endParaRPr lang="ru-RU" sz="2400" dirty="0">
              <a:latin typeface="+mn-lt"/>
            </a:endParaRPr>
          </a:p>
          <a:p>
            <a:pPr algn="ctr">
              <a:defRPr/>
            </a:pPr>
            <a:r>
              <a:rPr lang="ru-RU" dirty="0">
                <a:latin typeface="+mn-lt"/>
              </a:rPr>
              <a:t>Объекты туристско- рекреационного кластера и развитие сети предприятий придорожного сервиса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26635" name="Shape 425"/>
          <p:cNvSpPr txBox="1">
            <a:spLocks noChangeArrowheads="1"/>
          </p:cNvSpPr>
          <p:nvPr/>
        </p:nvSpPr>
        <p:spPr bwMode="auto">
          <a:xfrm>
            <a:off x="320675" y="4400550"/>
            <a:ext cx="3687763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400" dirty="0"/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Ниша 3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Жилищное строительство</a:t>
            </a:r>
            <a:endParaRPr lang="ru-RU" sz="2400" dirty="0"/>
          </a:p>
          <a:p>
            <a:pPr>
              <a:defRPr/>
            </a:pPr>
            <a:r>
              <a:rPr lang="ru-RU" dirty="0"/>
              <a:t>Реновация существующего жилого фонда, комплексная мало- и средне- этажная жилищная застройка</a:t>
            </a:r>
          </a:p>
        </p:txBody>
      </p:sp>
      <p:sp>
        <p:nvSpPr>
          <p:cNvPr id="26636" name="Shape 426"/>
          <p:cNvSpPr txBox="1">
            <a:spLocks noChangeArrowheads="1"/>
          </p:cNvSpPr>
          <p:nvPr/>
        </p:nvSpPr>
        <p:spPr bwMode="auto">
          <a:xfrm>
            <a:off x="320675" y="2484438"/>
            <a:ext cx="3384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Ниша 2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Транспортно - логистическая отрасль</a:t>
            </a:r>
            <a:endParaRPr lang="ru-RU" sz="2400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Индустриально-логистические комплексы</a:t>
            </a:r>
            <a:endParaRPr lang="ru-RU" dirty="0"/>
          </a:p>
        </p:txBody>
      </p:sp>
      <p:sp>
        <p:nvSpPr>
          <p:cNvPr id="26637" name="Shape 427"/>
          <p:cNvSpPr txBox="1">
            <a:spLocks noChangeArrowheads="1"/>
          </p:cNvSpPr>
          <p:nvPr/>
        </p:nvSpPr>
        <p:spPr bwMode="auto">
          <a:xfrm>
            <a:off x="8610600" y="4583113"/>
            <a:ext cx="3462338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400" b="1" dirty="0"/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Ниша 4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Промышленность</a:t>
            </a:r>
            <a:endParaRPr lang="ru-RU" sz="2400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Обрабатывающие производства:</a:t>
            </a:r>
          </a:p>
          <a:p>
            <a:pPr>
              <a:defRPr/>
            </a:pPr>
            <a:r>
              <a:rPr lang="ru-RU" dirty="0">
                <a:latin typeface="+mn-lt"/>
              </a:rPr>
              <a:t>создание предприятий по производству и переработке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58375" name="Рисунок 14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4513" y="404813"/>
            <a:ext cx="825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Shape 426"/>
          <p:cNvSpPr txBox="1">
            <a:spLocks noChangeArrowheads="1"/>
          </p:cNvSpPr>
          <p:nvPr/>
        </p:nvSpPr>
        <p:spPr bwMode="auto">
          <a:xfrm>
            <a:off x="8594725" y="2351088"/>
            <a:ext cx="32623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400" dirty="0"/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Ниша 5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Социальная инфраструктура</a:t>
            </a:r>
            <a:endParaRPr lang="ru-RU" sz="2400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Объекты здравоохранения, образования, культуры и спорта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2"/>
          </p:nvPr>
        </p:nvSpPr>
        <p:spPr>
          <a:xfrm>
            <a:off x="9329738" y="6356350"/>
            <a:ext cx="27432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9097A66-BEA3-4A03-BD32-51C05ECE8BBF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z="140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3944368" y="2043472"/>
          <a:ext cx="4176464" cy="462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192088" y="136525"/>
            <a:ext cx="7869237" cy="490538"/>
          </a:xfrm>
        </p:spPr>
        <p:txBody>
          <a:bodyPr>
            <a:noAutofit/>
          </a:bodyPr>
          <a:lstStyle/>
          <a:p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50675" y="6492875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2F1240-5F01-4C48-9740-9AD8F31C424B}" type="slidenum">
              <a:rPr lang="ru-RU" altLang="ru-RU" sz="18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altLang="ru-RU" sz="1800" smtClean="0"/>
          </a:p>
        </p:txBody>
      </p:sp>
      <p:sp>
        <p:nvSpPr>
          <p:cNvPr id="9" name="Прямоугольник: скругленные углы 8">
            <a:extLst>
              <a:ext uri="{FF2B5EF4-FFF2-40B4-BE49-F238E27FC236}"/>
            </a:extLst>
          </p:cNvPr>
          <p:cNvSpPr/>
          <p:nvPr/>
        </p:nvSpPr>
        <p:spPr>
          <a:xfrm>
            <a:off x="204788" y="876300"/>
            <a:ext cx="4872037" cy="1193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Земельный участок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с кадастровым номером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25:33:090101:790 </a:t>
            </a:r>
            <a:r>
              <a:rPr lang="ru-RU" sz="1600" b="1" dirty="0">
                <a:solidFill>
                  <a:schemeClr val="tx1"/>
                </a:solidFill>
              </a:rPr>
              <a:t>(без координат границ)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/>
            </a:extLst>
          </p:cNvPr>
          <p:cNvSpPr/>
          <p:nvPr/>
        </p:nvSpPr>
        <p:spPr>
          <a:xfrm>
            <a:off x="5414963" y="873125"/>
            <a:ext cx="6672262" cy="3563938"/>
          </a:xfrm>
          <a:prstGeom prst="roundRect">
            <a:avLst>
              <a:gd name="adj" fmla="val 1621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Характеристики: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   Категория земель - Земли населенного пункта, участок расположен в производственно-коммунальной зоне объектов 4-5 классов вредности – для размещения </a:t>
            </a:r>
            <a:r>
              <a:rPr lang="ru-RU" dirty="0" err="1">
                <a:solidFill>
                  <a:schemeClr val="tx1"/>
                </a:solidFill>
              </a:rPr>
              <a:t>пром</a:t>
            </a:r>
            <a:r>
              <a:rPr lang="ru-RU" dirty="0">
                <a:solidFill>
                  <a:schemeClr val="tx1"/>
                </a:solidFill>
              </a:rPr>
              <a:t>. объектов.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    Территория инвестиционной площадки расположена в непосредственной близости от автодороги 05Н-254, что обеспечивает беспрепятственный выезд на региональную трассу </a:t>
            </a:r>
            <a:r>
              <a:rPr lang="ru-RU" dirty="0" err="1">
                <a:solidFill>
                  <a:schemeClr val="tx1"/>
                </a:solidFill>
              </a:rPr>
              <a:t>Партизанск</a:t>
            </a:r>
            <a:r>
              <a:rPr lang="ru-RU" dirty="0">
                <a:solidFill>
                  <a:schemeClr val="tx1"/>
                </a:solidFill>
              </a:rPr>
              <a:t>-Шкотово. 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      </a:t>
            </a:r>
            <a:r>
              <a:rPr lang="ru-RU" dirty="0" err="1">
                <a:solidFill>
                  <a:schemeClr val="tx1"/>
                </a:solidFill>
              </a:rPr>
              <a:t>Удаленность</a:t>
            </a:r>
            <a:r>
              <a:rPr lang="ru-RU" dirty="0">
                <a:solidFill>
                  <a:schemeClr val="tx1"/>
                </a:solidFill>
              </a:rPr>
              <a:t> площадки составляет: -от железнодорожной станции г. </a:t>
            </a:r>
            <a:r>
              <a:rPr lang="ru-RU" dirty="0" err="1">
                <a:solidFill>
                  <a:schemeClr val="tx1"/>
                </a:solidFill>
              </a:rPr>
              <a:t>Партизанск</a:t>
            </a:r>
            <a:r>
              <a:rPr lang="ru-RU" dirty="0">
                <a:solidFill>
                  <a:schemeClr val="tx1"/>
                </a:solidFill>
              </a:rPr>
              <a:t>- не более 22км; - от аэропорта г. Владивосток (</a:t>
            </a:r>
            <a:r>
              <a:rPr lang="ru-RU" dirty="0" err="1">
                <a:solidFill>
                  <a:schemeClr val="tx1"/>
                </a:solidFill>
              </a:rPr>
              <a:t>Кневичи</a:t>
            </a:r>
            <a:r>
              <a:rPr lang="ru-RU" dirty="0">
                <a:solidFill>
                  <a:schemeClr val="tx1"/>
                </a:solidFill>
              </a:rPr>
              <a:t>) – не более 130 км; - от морского порта г. находка – не более 75 км. Свободны от прав третьих лиц.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/>
            </a:extLst>
          </p:cNvPr>
          <p:cNvSpPr/>
          <p:nvPr/>
        </p:nvSpPr>
        <p:spPr>
          <a:xfrm>
            <a:off x="5445125" y="4545013"/>
            <a:ext cx="6642100" cy="2038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Обеспеченность инфраструктурой: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Автодороги: местного значения, грунтовая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Ж/д ветка  - Дальневосточная железная дорога станция </a:t>
            </a:r>
            <a:r>
              <a:rPr lang="ru-RU" dirty="0" err="1">
                <a:solidFill>
                  <a:schemeClr val="tx1"/>
                </a:solidFill>
              </a:rPr>
              <a:t>Партизанск</a:t>
            </a:r>
            <a:endParaRPr lang="ru-RU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Действующая котельная  с. Авангард в  570м с развитой инфраструктурой.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Расположен железобетонный каркас частично разрушенный.</a:t>
            </a:r>
          </a:p>
        </p:txBody>
      </p:sp>
      <p:pic>
        <p:nvPicPr>
          <p:cNvPr id="5939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" y="2403475"/>
            <a:ext cx="47990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Прямоугольник 12"/>
          <p:cNvSpPr>
            <a:spLocks noChangeArrowheads="1"/>
          </p:cNvSpPr>
          <p:nvPr/>
        </p:nvSpPr>
        <p:spPr bwMode="auto">
          <a:xfrm>
            <a:off x="3713163" y="2166938"/>
            <a:ext cx="2054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CF6DA4"/>
                </a:solidFill>
              </a:rPr>
              <a:t> </a:t>
            </a:r>
            <a:endParaRPr lang="ru-RU" altLang="ru-RU"/>
          </a:p>
        </p:txBody>
      </p:sp>
      <p:pic>
        <p:nvPicPr>
          <p:cNvPr id="59401" name="Рисунок 14" descr="C:\Users\duma3@Ptca1.com\Desktop\gerb-u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9775" y="80963"/>
            <a:ext cx="825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CFA2CB-96D6-4A6C-949D-D9588455A8DF}" type="slidenum">
              <a:rPr lang="ru-RU" altLang="ru-RU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altLang="ru-RU" sz="1800" smtClean="0">
              <a:solidFill>
                <a:schemeClr val="tx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938" y="136525"/>
            <a:ext cx="7156450" cy="5762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/>
            </a:extLst>
          </p:cNvPr>
          <p:cNvSpPr/>
          <p:nvPr/>
        </p:nvSpPr>
        <p:spPr>
          <a:xfrm>
            <a:off x="0" y="974725"/>
            <a:ext cx="4727575" cy="21828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Нежилое здание с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кадастровым номером 25:33:180119:328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и  земельный участок с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кадастровым номером 25:33:180119:1  ул. Герцена, 90А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/>
            </a:extLst>
          </p:cNvPr>
          <p:cNvSpPr/>
          <p:nvPr/>
        </p:nvSpPr>
        <p:spPr>
          <a:xfrm>
            <a:off x="4930775" y="974725"/>
            <a:ext cx="6853238" cy="34813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Характеристики: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    Категория земель - Земли населенного пункта, участок расположен в производственно-коммунальной зоне объектов 4-5 классов вредности – для размещения промышленных объектов.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   Пригодный к использованию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   Территория инвестиционной площадки расположена в непосредственной близости от автодороги в 502 метрах, что обеспечивает беспрепятственный выезд на региональную трассу </a:t>
            </a:r>
            <a:r>
              <a:rPr lang="ru-RU" dirty="0" err="1">
                <a:solidFill>
                  <a:schemeClr val="tx1"/>
                </a:solidFill>
              </a:rPr>
              <a:t>Партизанск</a:t>
            </a:r>
            <a:r>
              <a:rPr lang="ru-RU" dirty="0">
                <a:solidFill>
                  <a:schemeClr val="tx1"/>
                </a:solidFill>
              </a:rPr>
              <a:t>-Находка. Удаленность площадки составляет: -от железнодорожной станции п. Лозовый - не более 0,9 км. Свободны от прав третьих лиц.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/>
            </a:extLst>
          </p:cNvPr>
          <p:cNvSpPr/>
          <p:nvPr/>
        </p:nvSpPr>
        <p:spPr>
          <a:xfrm>
            <a:off x="5035550" y="4600575"/>
            <a:ext cx="6892925" cy="22574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Обеспеченность инфраструктурой: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Автодороги: местного значения, грунтовая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Ж/</a:t>
            </a:r>
            <a:r>
              <a:rPr lang="ru-RU" dirty="0" err="1">
                <a:solidFill>
                  <a:schemeClr val="tx1"/>
                </a:solidFill>
              </a:rPr>
              <a:t>д</a:t>
            </a:r>
            <a:r>
              <a:rPr lang="ru-RU" dirty="0">
                <a:solidFill>
                  <a:schemeClr val="tx1"/>
                </a:solidFill>
              </a:rPr>
              <a:t> ветка  - Дальневосточная железная дорога станция п. Лозовый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Вода, канализация, тепло, электроснабжение  не подведены, но имеется возможность. 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Нежилое здание  - кровля, перекрытия -железобетон, стены - кирпич. Требуется ремонт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0423" name="Прямоугольник 12"/>
          <p:cNvSpPr>
            <a:spLocks noChangeArrowheads="1"/>
          </p:cNvSpPr>
          <p:nvPr/>
        </p:nvSpPr>
        <p:spPr bwMode="auto">
          <a:xfrm>
            <a:off x="3713163" y="2166938"/>
            <a:ext cx="2054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CF6DA4"/>
                </a:solidFill>
              </a:rPr>
              <a:t> </a:t>
            </a:r>
            <a:endParaRPr lang="ru-RU" altLang="ru-RU"/>
          </a:p>
        </p:txBody>
      </p:sp>
      <p:pic>
        <p:nvPicPr>
          <p:cNvPr id="604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02000"/>
            <a:ext cx="3598863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863" y="4259263"/>
            <a:ext cx="239712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Рисунок 14" descr="C:\Users\duma3@Ptca1.com\Desktop\gerb-u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9488" y="133350"/>
            <a:ext cx="825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7" name="TextBox 2"/>
          <p:cNvSpPr txBox="1">
            <a:spLocks noChangeArrowheads="1"/>
          </p:cNvSpPr>
          <p:nvPr/>
        </p:nvSpPr>
        <p:spPr bwMode="auto">
          <a:xfrm>
            <a:off x="11469688" y="6537325"/>
            <a:ext cx="62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/>
              <a:t>18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 idx="1"/>
          </p:nvPr>
        </p:nvSpPr>
        <p:spPr>
          <a:xfrm>
            <a:off x="911225" y="115888"/>
            <a:ext cx="9648825" cy="733425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РЕЕСТР БИЗНЕС-ИДЕЙ ДЛЯ РЕАЛИЗАЦИИ В МО</a:t>
            </a:r>
          </a:p>
        </p:txBody>
      </p:sp>
      <p:pic>
        <p:nvPicPr>
          <p:cNvPr id="61443" name="Рисунок 6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2850" y="163513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36063" y="6484938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43E3868-A145-4639-957F-77FE36168526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z="18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2088" y="908050"/>
          <a:ext cx="11305256" cy="5727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16"/>
                <a:gridCol w="1423687"/>
                <a:gridCol w="1648479"/>
                <a:gridCol w="1639174"/>
              </a:tblGrid>
              <a:tr h="4320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Бизнес-идея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спроса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ресурсов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Наличие компетенций</a:t>
                      </a:r>
                    </a:p>
                  </a:txBody>
                  <a:tcPr marL="9525" marR="9525" marT="9524" marB="0" anchor="b"/>
                </a:tc>
              </a:tr>
              <a:tr h="383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Строительство средств размещения для поддержания туристического потока: гостиниц, хостелов, возможно на основе реновации имеющихся объектов, а также глэмпингов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3,87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3,12</a:t>
                      </a:r>
                    </a:p>
                  </a:txBody>
                  <a:tcPr marL="9525" marR="9525" marT="9524" marB="0" anchor="b"/>
                </a:tc>
              </a:tr>
              <a:tr h="3839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туристического объекта – торговой улицы с сувенирными лавками местных ремесленников, прогулочной зоной, объектами общественного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питания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3,22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2,95</a:t>
                      </a:r>
                    </a:p>
                  </a:txBody>
                  <a:tcPr marL="9525" marR="9525" marT="9524" marB="0" anchor="b"/>
                </a:tc>
              </a:tr>
              <a:tr h="251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добычи и бутилирования воды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3,47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3,55</a:t>
                      </a:r>
                    </a:p>
                  </a:txBody>
                  <a:tcPr marL="9525" marR="9525" marT="9524" marB="0" anchor="b"/>
                </a:tc>
              </a:tr>
              <a:tr h="223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сортировки и переработки ТКО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3,98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3,12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</a:t>
                      </a:r>
                    </a:p>
                  </a:txBody>
                  <a:tcPr marL="9525" marR="9525" marT="9524" marB="0" anchor="b"/>
                </a:tc>
              </a:tr>
              <a:tr h="298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фермерского хозяйства мясного направления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2,87</a:t>
                      </a:r>
                    </a:p>
                  </a:txBody>
                  <a:tcPr marL="9525" marR="9525" marT="9524" marB="0" anchor="b"/>
                </a:tc>
              </a:tr>
              <a:tr h="530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Создание местного туристического оператора, предоставляющего полный комплекс услуг по разработке и использованию маршрутов, эксплуатации средств размещения, транспорта, объектов общественного питания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9525" marR="9525" marT="9524" marB="0" anchor="b"/>
                </a:tc>
              </a:tr>
              <a:tr h="214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летней базы для занятия водными видами спорта на озере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3,63</a:t>
                      </a:r>
                    </a:p>
                  </a:txBody>
                  <a:tcPr marL="9525" marR="9525" marT="9524" marB="0" anchor="b"/>
                </a:tc>
              </a:tr>
              <a:tr h="298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 видовой площадки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3,58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3,73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</a:t>
                      </a:r>
                    </a:p>
                  </a:txBody>
                  <a:tcPr marL="9525" marR="9525" marT="9524" marB="0" anchor="b"/>
                </a:tc>
              </a:tr>
              <a:tr h="383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туристического объекта (деревня) по мотивам культуры и уклада жизни и истории города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2,88</a:t>
                      </a:r>
                    </a:p>
                  </a:txBody>
                  <a:tcPr marL="9525" marR="9525" marT="9524" marB="0" anchor="b"/>
                </a:tc>
              </a:tr>
              <a:tr h="2870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 Развитие лыжного спорта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4" marB="0" anchor="b"/>
                </a:tc>
              </a:tr>
              <a:tr h="383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мероприятий по проведению тематических фестивалей, спортивных соревнований (спортивный туризм)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3,33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4" marB="0" anchor="b"/>
                </a:tc>
              </a:tr>
              <a:tr h="383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Организация круглогодичного развлекательного пространства для детей (и семейного отдыха)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3,33</a:t>
                      </a:r>
                    </a:p>
                  </a:txBody>
                  <a:tcPr marL="9525" marR="9525" marT="9524" marB="0" anchor="b"/>
                </a:tc>
              </a:tr>
              <a:tr h="275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Организация спортивного стрелкового клуба с элементами патриотического воспитания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3,23</a:t>
                      </a:r>
                    </a:p>
                  </a:txBody>
                  <a:tcPr marL="9525" marR="9525" marT="9524" marB="0" anchor="b"/>
                </a:tc>
              </a:tr>
              <a:tr h="223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Организация современного мультиформатного кинотеатра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2,83</a:t>
                      </a:r>
                    </a:p>
                  </a:txBody>
                  <a:tcPr marL="9525" marR="9525" marT="9524" marB="0" anchor="b"/>
                </a:tc>
              </a:tr>
              <a:tr h="383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 Организация переработки отходов с использованием имеющихся производственных площадок и энергоресурсов 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3,43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4,35</a:t>
                      </a:r>
                    </a:p>
                  </a:txBody>
                  <a:tcPr marL="9525" marR="9525" marT="9524" marB="0" anchor="b"/>
                </a:tc>
              </a:tr>
              <a:tr h="383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Создание всесезонного комплекса экологического / исторического и военно-патриотического / экстремального / рыболовного туризма на реке Тигровая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3,15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4" marB="0" anchor="b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425" y="207963"/>
            <a:ext cx="103695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ПАРТИЗАНСК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 ГОРОД ПАРТИЗАНСК включает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себя: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г.Партизанск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села: Углекаменск, Авангард, Тигровое, Казанка,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Бровничи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Мельники, Залесье, Хмельницкое, Серебряное, железнодорожную станцию Фридман, железнодорожный разъезд Красноармейский. Протяженность границ 165 км.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5" name="Рисунок 2" descr="C:\Users\duma3@Ptca1.com\Desktop\gerb-u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8975" y="549275"/>
            <a:ext cx="8969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hape 324"/>
          <p:cNvSpPr/>
          <p:nvPr/>
        </p:nvSpPr>
        <p:spPr>
          <a:xfrm>
            <a:off x="5951538" y="2246313"/>
            <a:ext cx="5945187" cy="1778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/>
              <a:t>.</a:t>
            </a:r>
            <a:endParaRPr dirty="0"/>
          </a:p>
        </p:txBody>
      </p:sp>
      <p:sp>
        <p:nvSpPr>
          <p:cNvPr id="5" name="Shape 324"/>
          <p:cNvSpPr/>
          <p:nvPr/>
        </p:nvSpPr>
        <p:spPr>
          <a:xfrm>
            <a:off x="5951538" y="4391025"/>
            <a:ext cx="5945187" cy="1943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6" name="Shape 324"/>
          <p:cNvSpPr/>
          <p:nvPr/>
        </p:nvSpPr>
        <p:spPr>
          <a:xfrm>
            <a:off x="479425" y="2295525"/>
            <a:ext cx="5111750" cy="17287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7" name="Shape 324"/>
          <p:cNvSpPr/>
          <p:nvPr/>
        </p:nvSpPr>
        <p:spPr>
          <a:xfrm flipV="1">
            <a:off x="479425" y="4391025"/>
            <a:ext cx="5111750" cy="19431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63" y="2282825"/>
            <a:ext cx="4929187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128 861 га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территории </a:t>
            </a:r>
          </a:p>
          <a:p>
            <a:pPr marL="180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39 132 чел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численность населения</a:t>
            </a:r>
          </a:p>
          <a:p>
            <a:pPr marL="180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14 880 чел.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занятых в экономике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6763" y="4559300"/>
            <a:ext cx="4537075" cy="129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81 032 руб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средняя заработная плата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882,14млн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руб. объем работ в сфере строительства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23000" y="2413000"/>
            <a:ext cx="5522913" cy="1338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 от Партизанска до Владивостока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170 км. по железной дороге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172 км. по автомобильной дороге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43638" y="4559300"/>
            <a:ext cx="56896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4 432,15 млн. руб.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промышленного производства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5576,55 млн. руб.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розничной торговли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2D7B3-A3A5-4599-9D77-F38A0BF2C103}" type="slidenum">
              <a:rPr lang="ru-RU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 idx="1"/>
          </p:nvPr>
        </p:nvSpPr>
        <p:spPr>
          <a:xfrm>
            <a:off x="284163" y="153988"/>
            <a:ext cx="10972800" cy="1143000"/>
          </a:xfrm>
        </p:spPr>
        <p:txBody>
          <a:bodyPr/>
          <a:lstStyle/>
          <a:p>
            <a:pPr algn="l" eaLnBrk="1" hangingPunct="1"/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ВОЗМОЖНЫЕ МЕРЫ ПОДДЕРЖКИ БИЗНЕСА</a:t>
            </a:r>
          </a:p>
        </p:txBody>
      </p:sp>
      <p:sp>
        <p:nvSpPr>
          <p:cNvPr id="456" name="Shape 456"/>
          <p:cNvSpPr/>
          <p:nvPr/>
        </p:nvSpPr>
        <p:spPr>
          <a:xfrm>
            <a:off x="263525" y="1196975"/>
            <a:ext cx="5689600" cy="33099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Государственно-частное </a:t>
            </a:r>
            <a:r>
              <a:rPr lang="ru-RU" dirty="0" smtClean="0">
                <a:solidFill>
                  <a:schemeClr val="tx1"/>
                </a:solidFill>
              </a:rPr>
              <a:t>партнерство;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Долгосрочное </a:t>
            </a:r>
            <a:r>
              <a:rPr lang="ru-RU" dirty="0" smtClean="0">
                <a:solidFill>
                  <a:schemeClr val="tx1"/>
                </a:solidFill>
              </a:rPr>
              <a:t>взаимодействие государства и бизнеса для реализации значимых проектов (МЧП, концессия, офсетные контракты);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Фонд </a:t>
            </a:r>
            <a:r>
              <a:rPr lang="ru-RU" dirty="0" smtClean="0">
                <a:solidFill>
                  <a:schemeClr val="tx1"/>
                </a:solidFill>
              </a:rPr>
              <a:t>развития промышленности;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Льготное </a:t>
            </a:r>
            <a:r>
              <a:rPr lang="ru-RU" dirty="0" smtClean="0">
                <a:solidFill>
                  <a:schemeClr val="tx1"/>
                </a:solidFill>
              </a:rPr>
              <a:t>кредитование;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Промышленная </a:t>
            </a:r>
            <a:r>
              <a:rPr lang="ru-RU" dirty="0" smtClean="0">
                <a:solidFill>
                  <a:schemeClr val="tx1"/>
                </a:solidFill>
              </a:rPr>
              <a:t>ипотека;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Земельные участки в аренду без торгов;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Субсидии </a:t>
            </a:r>
            <a:r>
              <a:rPr lang="ru-RU" dirty="0" smtClean="0">
                <a:solidFill>
                  <a:schemeClr val="tx1"/>
                </a:solidFill>
              </a:rPr>
              <a:t>приоритетным </a:t>
            </a:r>
            <a:r>
              <a:rPr lang="ru-RU" dirty="0" err="1" smtClean="0">
                <a:solidFill>
                  <a:schemeClr val="tx1"/>
                </a:solidFill>
              </a:rPr>
              <a:t>инвестпроектам</a:t>
            </a:r>
            <a:r>
              <a:rPr lang="ru-RU" dirty="0" smtClean="0">
                <a:solidFill>
                  <a:schemeClr val="tx1"/>
                </a:solidFill>
              </a:rPr>
              <a:t> в области развития физической культуры и спорта. </a:t>
            </a:r>
          </a:p>
        </p:txBody>
      </p:sp>
      <p:sp>
        <p:nvSpPr>
          <p:cNvPr id="457" name="Shape 457"/>
          <p:cNvSpPr/>
          <p:nvPr/>
        </p:nvSpPr>
        <p:spPr>
          <a:xfrm>
            <a:off x="6238875" y="1268413"/>
            <a:ext cx="5689600" cy="32385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Налоговые </a:t>
            </a:r>
            <a:r>
              <a:rPr lang="ru-RU" dirty="0" smtClean="0">
                <a:solidFill>
                  <a:schemeClr val="tx1"/>
                </a:solidFill>
              </a:rPr>
              <a:t>льготы;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Свободный </a:t>
            </a:r>
            <a:r>
              <a:rPr lang="ru-RU" dirty="0" smtClean="0">
                <a:solidFill>
                  <a:schemeClr val="tx1"/>
                </a:solidFill>
              </a:rPr>
              <a:t>порт Владивосток (СПВ);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Получение </a:t>
            </a:r>
            <a:r>
              <a:rPr lang="ru-RU" dirty="0" smtClean="0">
                <a:solidFill>
                  <a:schemeClr val="tx1"/>
                </a:solidFill>
              </a:rPr>
              <a:t>земельного участка в аренду без торгов;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Субсидии в сельском хозяйстве;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Гранты </a:t>
            </a:r>
            <a:r>
              <a:rPr lang="ru-RU" dirty="0" smtClean="0">
                <a:solidFill>
                  <a:schemeClr val="tx1"/>
                </a:solidFill>
              </a:rPr>
              <a:t>в сельском хозяйстве;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Финансовые </a:t>
            </a:r>
            <a:r>
              <a:rPr lang="ru-RU" dirty="0" smtClean="0">
                <a:solidFill>
                  <a:schemeClr val="tx1"/>
                </a:solidFill>
              </a:rPr>
              <a:t>меры поддержки: льготное кредитование, государственное поручительство; </a:t>
            </a:r>
            <a:r>
              <a:rPr lang="ru-RU" dirty="0" err="1" smtClean="0">
                <a:solidFill>
                  <a:schemeClr val="tx1"/>
                </a:solidFill>
              </a:rPr>
              <a:t>микрозаймы</a:t>
            </a:r>
            <a:r>
              <a:rPr lang="ru-RU" dirty="0" smtClean="0">
                <a:solidFill>
                  <a:schemeClr val="tx1"/>
                </a:solidFill>
              </a:rPr>
              <a:t> на развитие бизнеса;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Центр </a:t>
            </a:r>
            <a:r>
              <a:rPr lang="ru-RU" dirty="0" smtClean="0">
                <a:solidFill>
                  <a:schemeClr val="tx1"/>
                </a:solidFill>
              </a:rPr>
              <a:t>«Мой бизнес».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458" name="Shape 458"/>
          <p:cNvSpPr/>
          <p:nvPr/>
        </p:nvSpPr>
        <p:spPr>
          <a:xfrm>
            <a:off x="263525" y="4711700"/>
            <a:ext cx="11664950" cy="14398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Предоставление </a:t>
            </a:r>
            <a:r>
              <a:rPr lang="ru-RU" dirty="0" smtClean="0">
                <a:solidFill>
                  <a:schemeClr val="tx1"/>
                </a:solidFill>
              </a:rPr>
              <a:t>земельных участков в аренду без торгов;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Финансовая </a:t>
            </a:r>
            <a:r>
              <a:rPr lang="ru-RU" dirty="0" smtClean="0">
                <a:solidFill>
                  <a:schemeClr val="tx1"/>
                </a:solidFill>
              </a:rPr>
              <a:t>помощь в рамках  муниципальной программы «Содействие развитию малого и среднего предпринимательства в Партизанском городском округе»;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Имущество </a:t>
            </a:r>
            <a:r>
              <a:rPr lang="ru-RU" dirty="0" smtClean="0">
                <a:solidFill>
                  <a:schemeClr val="tx1"/>
                </a:solidFill>
              </a:rPr>
              <a:t>в аренду для субъектов МСП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62470" name="Рисунок 10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0413" y="404813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D1485A89-0C00-4023-9599-EAB1FF6A849B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 idx="1"/>
          </p:nvPr>
        </p:nvSpPr>
        <p:spPr>
          <a:xfrm>
            <a:off x="1271588" y="98425"/>
            <a:ext cx="8353425" cy="762000"/>
          </a:xfrm>
        </p:spPr>
        <p:txBody>
          <a:bodyPr/>
          <a:lstStyle/>
          <a:p>
            <a:r>
              <a:rPr lang="ru-RU" altLang="ru-RU" sz="240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ИНВЕСТИЦИОННАЯ КОМАНДА МО И КОНТАКТЫ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idx="8"/>
          </p:nvPr>
        </p:nvSpPr>
        <p:spPr>
          <a:xfrm>
            <a:off x="4008438" y="827088"/>
            <a:ext cx="3743325" cy="2690812"/>
          </a:xfrm>
          <a:noFill/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Бондарев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Олег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Анатольевич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Партизанск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84236360620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bondarev_oa@partizansk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2"/>
          </p:nvPr>
        </p:nvSpPr>
        <p:spPr>
          <a:xfrm>
            <a:off x="374650" y="3933825"/>
            <a:ext cx="3487738" cy="3040063"/>
          </a:xfrm>
        </p:spPr>
        <p:txBody>
          <a:bodyPr/>
          <a:lstStyle/>
          <a:p>
            <a:endParaRPr lang="ru-RU" altLang="ru-RU" sz="1800" b="1" smtClean="0">
              <a:solidFill>
                <a:srgbClr val="10253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1800" b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Строилова Елена </a:t>
            </a:r>
          </a:p>
          <a:p>
            <a:r>
              <a:rPr lang="ru-RU" altLang="ru-RU" sz="1800" b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Викторовна</a:t>
            </a:r>
          </a:p>
          <a:p>
            <a:r>
              <a:rPr lang="ru-RU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Начальник отдела территориального развития Контакт: 84236367608</a:t>
            </a:r>
          </a:p>
          <a:p>
            <a:r>
              <a:rPr lang="en-US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Email:</a:t>
            </a:r>
          </a:p>
          <a:p>
            <a:r>
              <a:rPr lang="en-US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stroilova@partizansk.org </a:t>
            </a:r>
          </a:p>
          <a:p>
            <a:endParaRPr lang="en-US" altLang="ru-RU" sz="1800" smtClean="0">
              <a:solidFill>
                <a:srgbClr val="10253F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6"/>
          </p:nvPr>
        </p:nvSpPr>
        <p:spPr>
          <a:xfrm>
            <a:off x="395288" y="987425"/>
            <a:ext cx="3043237" cy="2370138"/>
          </a:xfrm>
          <a:noFill/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Юдин Сергей Сергеевич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заместитель главы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84236360538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udin@partizansk.org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Текст 22"/>
          <p:cNvSpPr>
            <a:spLocks noGrp="1"/>
          </p:cNvSpPr>
          <p:nvPr>
            <p:ph type="body" idx="11"/>
          </p:nvPr>
        </p:nvSpPr>
        <p:spPr>
          <a:xfrm>
            <a:off x="4481513" y="3905250"/>
            <a:ext cx="2900362" cy="2787650"/>
          </a:xfrm>
        </p:spPr>
        <p:txBody>
          <a:bodyPr/>
          <a:lstStyle/>
          <a:p>
            <a:r>
              <a:rPr lang="ru-RU" altLang="ru-RU" sz="1800" b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Цыгуй Наталья Станиславовна</a:t>
            </a:r>
          </a:p>
          <a:p>
            <a:r>
              <a:rPr lang="ru-RU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Главный специалист отдела экономики</a:t>
            </a:r>
          </a:p>
          <a:p>
            <a:r>
              <a:rPr lang="ru-RU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Контакт</a:t>
            </a:r>
          </a:p>
          <a:p>
            <a:r>
              <a:rPr lang="ru-RU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84236362436</a:t>
            </a:r>
          </a:p>
          <a:p>
            <a:r>
              <a:rPr lang="en-US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Email: ciguy@partizansk.o</a:t>
            </a:r>
            <a:r>
              <a:rPr lang="en-US" altLang="ru-RU" smtClean="0">
                <a:latin typeface="Arial" pitchFamily="34" charset="0"/>
                <a:cs typeface="Arial" pitchFamily="34" charset="0"/>
              </a:rPr>
              <a:t>rg</a:t>
            </a: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idx="9"/>
          </p:nvPr>
        </p:nvSpPr>
        <p:spPr>
          <a:xfrm>
            <a:off x="7812088" y="893763"/>
            <a:ext cx="3668712" cy="2662237"/>
          </a:xfrm>
          <a:noFill/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Зуботыкин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Владимирович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-начальник управления жилищно- коммунального комплекса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84236360670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zybotikin@partizansk.org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idx="12"/>
          </p:nvPr>
        </p:nvSpPr>
        <p:spPr>
          <a:xfrm>
            <a:off x="8118475" y="3905250"/>
            <a:ext cx="3365500" cy="2460625"/>
          </a:xfrm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sz="1800" b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Дозорова Екатерина </a:t>
            </a:r>
          </a:p>
          <a:p>
            <a:r>
              <a:rPr lang="ru-RU" altLang="ru-RU" sz="1800" b="1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Сталиановна</a:t>
            </a:r>
          </a:p>
          <a:p>
            <a:r>
              <a:rPr lang="ru-RU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Главный специалист отдела имущественных отношений</a:t>
            </a:r>
          </a:p>
          <a:p>
            <a:r>
              <a:rPr lang="ru-RU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Контакт 84236363353</a:t>
            </a:r>
          </a:p>
          <a:p>
            <a:r>
              <a:rPr lang="en-US" altLang="ru-RU" sz="1800" smtClean="0">
                <a:solidFill>
                  <a:srgbClr val="10253F"/>
                </a:solidFill>
                <a:latin typeface="Arial" pitchFamily="34" charset="0"/>
                <a:cs typeface="Arial" pitchFamily="34" charset="0"/>
              </a:rPr>
              <a:t>Email: dozorova@partizansk.org</a:t>
            </a: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7" name="Shape 476"/>
          <p:cNvSpPr>
            <a:spLocks noGrp="1"/>
          </p:cNvSpPr>
          <p:nvPr>
            <p:ph type="sldNum" sz="quarter" idx="22"/>
          </p:nvPr>
        </p:nvSpPr>
        <p:spPr>
          <a:xfrm>
            <a:off x="8737600" y="6356350"/>
            <a:ext cx="3335338" cy="365125"/>
          </a:xfrm>
        </p:spPr>
        <p:txBody>
          <a:bodyPr/>
          <a:lstStyle/>
          <a:p>
            <a:pPr algn="r">
              <a:defRPr/>
            </a:pPr>
            <a:r>
              <a:rPr lang="ru-RU" sz="1800" dirty="0" smtClean="0"/>
              <a:t>21</a:t>
            </a:r>
          </a:p>
        </p:txBody>
      </p:sp>
      <p:pic>
        <p:nvPicPr>
          <p:cNvPr id="63498" name="Рисунок 18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2200" y="192088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1"/>
          </p:nvPr>
        </p:nvSpPr>
        <p:spPr>
          <a:xfrm>
            <a:off x="766763" y="188913"/>
            <a:ext cx="9899650" cy="8636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cap="none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КРАТКАЯ ХАРАКТЕРИСТИКА ЭКОНОМИКИ </a:t>
            </a:r>
            <a:r>
              <a:rPr lang="ru-RU" altLang="ru-RU" sz="2400" cap="none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МУНИЦИПАЛЬНОГО ОКРУГА ГОРОД ПАРТИЗАНСК </a:t>
            </a:r>
            <a:r>
              <a:rPr lang="ru-RU" altLang="ru-RU" sz="240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cap="none" dirty="0" smtClean="0">
                <a:latin typeface="Arial" pitchFamily="34" charset="0"/>
                <a:cs typeface="Arial" pitchFamily="34" charset="0"/>
              </a:rPr>
            </a:br>
            <a:endParaRPr lang="ru-RU" altLang="ru-RU" sz="2400" cap="non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9" name="Рисунок 2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0775" y="25400"/>
            <a:ext cx="911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hape 363"/>
          <p:cNvSpPr>
            <a:spLocks noGrp="1"/>
          </p:cNvSpPr>
          <p:nvPr>
            <p:ph type="body" idx="2"/>
          </p:nvPr>
        </p:nvSpPr>
        <p:spPr>
          <a:xfrm>
            <a:off x="155575" y="908050"/>
            <a:ext cx="3743325" cy="26638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/>
            </a:solidFill>
            <a:headEnd type="none" w="med" len="med"/>
            <a:tailEnd type="none" w="med" len="med"/>
          </a:ln>
        </p:spPr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отрасли экономики: производство и распределение электроэнергии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воды,  пищевая перерабатывающая отрасль; металлообработка; торговля; общественное питание; предоставление социальных и прочих видов услуг населению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363"/>
          <p:cNvSpPr>
            <a:spLocks noGrp="1"/>
          </p:cNvSpPr>
          <p:nvPr>
            <p:ph type="body" idx="31"/>
          </p:nvPr>
        </p:nvSpPr>
        <p:spPr>
          <a:xfrm>
            <a:off x="4079875" y="908050"/>
            <a:ext cx="3743325" cy="26812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/>
            </a:solidFill>
            <a:headEnd type="none" w="med" len="med"/>
            <a:tailEnd type="none" w="med" len="med"/>
          </a:ln>
        </p:spPr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стабильно работают </a:t>
            </a:r>
          </a:p>
          <a:p>
            <a:pPr algn="ctr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 в сфере:</a:t>
            </a:r>
          </a:p>
          <a:p>
            <a:pPr algn="ctr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 электроэнергии и тепла, в сфере железнодорожного транспорта, обрабатывающие производства,  сельского хозяйства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363"/>
          <p:cNvSpPr>
            <a:spLocks noGrp="1"/>
          </p:cNvSpPr>
          <p:nvPr>
            <p:ph type="body" idx="7"/>
          </p:nvPr>
        </p:nvSpPr>
        <p:spPr>
          <a:xfrm>
            <a:off x="8080375" y="908050"/>
            <a:ext cx="3578225" cy="26812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/>
            </a:solidFill>
            <a:headEnd type="none" w="med" len="med"/>
            <a:tailEnd type="none" w="med" len="med"/>
          </a:ln>
        </p:spPr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  <a:defRPr/>
            </a:pP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ru-RU" sz="140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Партизанская ГРЭС является основным источником электроснабжения юго-востока приморья. </a:t>
            </a:r>
            <a:r>
              <a:rPr lang="ru-RU" sz="1350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35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беспечивает электричеством </a:t>
            </a:r>
            <a:r>
              <a:rPr lang="ru-RU" sz="1350" cap="non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Партизанск</a:t>
            </a:r>
            <a:r>
              <a:rPr lang="ru-RU" sz="135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Находку, </a:t>
            </a:r>
            <a:r>
              <a:rPr lang="ru-RU" sz="1350" cap="non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Лазовский</a:t>
            </a:r>
            <a:r>
              <a:rPr lang="ru-RU" sz="135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350" cap="non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Ольгинский</a:t>
            </a:r>
            <a:r>
              <a:rPr lang="ru-RU" sz="135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округа. Крупнейшими потребителями света являются железная дорога, порты и заводы находки, а также более 300 тысяч бытовых потребителей</a:t>
            </a:r>
          </a:p>
          <a:p>
            <a:pPr algn="just">
              <a:buFont typeface="Arial" charset="0"/>
              <a:buNone/>
              <a:defRPr/>
            </a:pPr>
            <a:endParaRPr dirty="0"/>
          </a:p>
        </p:txBody>
      </p:sp>
      <p:sp>
        <p:nvSpPr>
          <p:cNvPr id="13" name="Shape 363"/>
          <p:cNvSpPr>
            <a:spLocks noGrp="1"/>
          </p:cNvSpPr>
          <p:nvPr>
            <p:ph type="body" idx="30"/>
          </p:nvPr>
        </p:nvSpPr>
        <p:spPr>
          <a:xfrm>
            <a:off x="187325" y="3849688"/>
            <a:ext cx="3744913" cy="248443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/>
            </a:solidFill>
            <a:headEnd type="none" w="med" len="med"/>
            <a:tailEnd type="none" w="med" len="med"/>
          </a:ln>
        </p:spPr>
        <p:txBody>
          <a:bodyPr anchor="ctr">
            <a:noAutofit/>
          </a:bodyPr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ЗАРЕГИСТРИРОВАНО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373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ПРЕДПРИЯТИЯ, ИЗ НИХ: 39 – В СФЕРЕ ОБРАБАТЫВАЮЩЕГО ПРОИЗВОДСТВА, 20 – В СТРОИТЕЛЬСТВЕ, 84 – В СФЕРЕ ТОРГОВЛИ, 13 - В СЕЛЬСКОМ ХОЗЯЙСТВЕ,, 45 – ДЕЯТЕЛЬНОСТЬ ПО ОПЕРАЦИЯМ С НЕДВИЖИМЫМ ИМУЩЕСТВОМ, 27 – В СФЕРЕ ОБРАЗОВАНИЯ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363"/>
          <p:cNvSpPr>
            <a:spLocks noGrp="1"/>
          </p:cNvSpPr>
          <p:nvPr>
            <p:ph type="body" idx="32"/>
          </p:nvPr>
        </p:nvSpPr>
        <p:spPr>
          <a:xfrm>
            <a:off x="4149804" y="3860800"/>
            <a:ext cx="3854016" cy="248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5"/>
            </a:solidFill>
            <a:headEnd type="none" w="med" len="med"/>
            <a:tailEnd type="none" w="med" len="med"/>
          </a:ln>
        </p:spPr>
        <p:txBody>
          <a:bodyPr anchor="ctr">
            <a:noAutofit/>
          </a:bodyPr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None/>
              <a:defRPr/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Основными налогоплательщиками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 являются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предприятия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железнодо-рожного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транспорта, «Партизанская ГРЭС» филиала «Приморская генерация» АО «ДГК», Партизанский филиал КГУП «Примтеплоэнерго», организации и учреждения здравоохранения, образования, ГОВД г. Партизанск.</a:t>
            </a:r>
          </a:p>
          <a:p>
            <a:pPr algn="just">
              <a:buFont typeface="Arial" charset="0"/>
              <a:buNone/>
              <a:defRPr/>
            </a:pPr>
            <a:endParaRPr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Shape 363"/>
          <p:cNvSpPr>
            <a:spLocks noGrp="1"/>
          </p:cNvSpPr>
          <p:nvPr>
            <p:ph type="body" idx="8"/>
          </p:nvPr>
        </p:nvSpPr>
        <p:spPr>
          <a:xfrm>
            <a:off x="8112125" y="3860800"/>
            <a:ext cx="3743325" cy="248443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/>
            </a:solidFill>
            <a:headEnd type="none" w="med" len="med"/>
            <a:tailEnd type="none" w="med" len="med"/>
          </a:ln>
        </p:spPr>
        <p:txBody>
          <a:bodyPr anchor="ctr">
            <a:noAutofit/>
          </a:bodyPr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ru-RU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</a:t>
            </a: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ДЕЙСТВУЮТ ПРЕДПРИЯТИЯ                               </a:t>
            </a: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ЖЕЛЕЗНОДОРОЖНОГО ТРАНСПОРТА: ПАРТИЗАНСКАЯ ДИСТАНЦИЯ ПУТИ, ВАГОННОЕ РЕМОНТНОЕ ДЕПО, ЛОКОМОТИВНОЕ ДЕПО, СТАНЦИЯ ПАРТИЗАНСК, ВОССТАНОВИТЕЛЬНЫЙ ПОЕЗД СТ. ПАРТИЗАНСК, ДИРЕКЦИЯ АВАРИЙНЫХ СРЕДСТВ ОАО "РЖД" ФИЛИАЛА ДАЛЬНЕВОСТОЧНОЙ ЖЕЛЕЗНОЙ ДОРОГИ</a:t>
            </a:r>
          </a:p>
          <a:p>
            <a:pPr algn="ctr">
              <a:buFont typeface="Arial" charset="0"/>
              <a:buNone/>
              <a:defRPr/>
            </a:pPr>
            <a:endParaRPr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3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B465648-23B6-4189-8CD5-25C282B88AB7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 idx="1"/>
          </p:nvPr>
        </p:nvSpPr>
        <p:spPr>
          <a:xfrm>
            <a:off x="428625" y="17463"/>
            <a:ext cx="10972800" cy="81915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40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ОБРАЗ БУДУЩЕГО </a:t>
            </a:r>
            <a:r>
              <a:rPr lang="ru-RU" altLang="ru-RU" sz="240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МУНИЦИПАЛЬНОГО ОКРУГА                            ГОРОД ПАРТИЗАНСК</a:t>
            </a:r>
            <a:endParaRPr lang="ru-RU" altLang="ru-RU" sz="2400" dirty="0" smtClean="0">
              <a:solidFill>
                <a:srgbClr val="558ED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550863" y="836613"/>
            <a:ext cx="11449050" cy="5688012"/>
          </a:xfrm>
          <a:prstGeom prst="rect">
            <a:avLst/>
          </a:prstGeom>
          <a:noFill/>
          <a:ln w="9525">
            <a:solidFill>
              <a:schemeClr val="accent5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err="1"/>
              <a:t>Карта</a:t>
            </a:r>
            <a:r>
              <a:rPr dirty="0"/>
              <a:t> </a:t>
            </a:r>
            <a:r>
              <a:rPr dirty="0" err="1"/>
              <a:t>территории</a:t>
            </a:r>
            <a:endParaRPr dirty="0"/>
          </a:p>
        </p:txBody>
      </p:sp>
      <p:sp>
        <p:nvSpPr>
          <p:cNvPr id="324" name="Shape 324"/>
          <p:cNvSpPr/>
          <p:nvPr/>
        </p:nvSpPr>
        <p:spPr>
          <a:xfrm>
            <a:off x="5232400" y="836613"/>
            <a:ext cx="6767513" cy="14398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будущего</a:t>
            </a:r>
            <a:r>
              <a:rPr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 туристического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кластера 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на территории конкурентоспособной туристской индустрии</a:t>
            </a:r>
          </a:p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Увеличение показателей производства сельскохозяйственной продукции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Удержание численности населения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 город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Партизанск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5232400" y="2528888"/>
            <a:ext cx="6767513" cy="22320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</a:t>
            </a:r>
            <a:r>
              <a:rPr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векторы</a:t>
            </a:r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</a:t>
            </a:r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Развитие туристической отрасли, условий для интенсивного развития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туристско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рекреационного комплекса, увеличение потока туристов и доходов бюджета на основе создания, продвижения и эффективного использования имеющихся ресурсов и возможностей.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Увеличение доли малого и среднего предпринимательства в туристической отрасли на 20%.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Создание условий для развития конкурентоспособной туристической индустрии и повышение качества туристских услуг.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6086" name="Рисунок 11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0313" y="106363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Рисунок 14" descr="Партизанск на карте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" y="836613"/>
            <a:ext cx="45370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hape 324"/>
          <p:cNvSpPr/>
          <p:nvPr/>
        </p:nvSpPr>
        <p:spPr>
          <a:xfrm>
            <a:off x="5232400" y="5013325"/>
            <a:ext cx="6767513" cy="15113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уникального МО дает инвестору</a:t>
            </a:r>
            <a:endParaRPr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Наличие свободных земельных участков общей площадью  600 ГА</a:t>
            </a:r>
            <a:endParaRPr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60 км. по автомобильной дороги до Порт Восточный.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Через МО проходит железная дорога Владивосток-Находка-порт Восточный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00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55113" y="6469063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9969D0C-BFB9-4848-A7E2-AB6C1F15DBAD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1"/>
          </p:nvPr>
        </p:nvSpPr>
        <p:spPr>
          <a:xfrm>
            <a:off x="60325" y="-4763"/>
            <a:ext cx="10133013" cy="1143001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ПРЕИМУЩЕСТВА </a:t>
            </a:r>
            <a:r>
              <a:rPr lang="ru-RU" altLang="ru-RU" sz="240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МУНИЦИПАЛЬНОГО ОКРУГА                       ГОРОД ПАРТИЗАНСК</a:t>
            </a: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7" name="Рисунок 3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9338" y="476250"/>
            <a:ext cx="6810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363"/>
          <p:cNvSpPr>
            <a:spLocks noGrp="1"/>
          </p:cNvSpPr>
          <p:nvPr>
            <p:ph type="body" idx="6"/>
          </p:nvPr>
        </p:nvSpPr>
        <p:spPr>
          <a:xfrm>
            <a:off x="301625" y="1412875"/>
            <a:ext cx="5507038" cy="49688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доступность: наличие сети транзитных дорог, ж/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к странам АТР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Сложившиеся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транспортно-логистические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мощности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Специальный режим (Свободный порт Владивосток)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Развитое малое предпринимательство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Стабильность в деятельности крупных и средних предприятий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Энергетические мощности (реконструкция Партизанской ГРЭСС)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dirty="0"/>
          </a:p>
        </p:txBody>
      </p:sp>
      <p:sp>
        <p:nvSpPr>
          <p:cNvPr id="6" name="Shape 363"/>
          <p:cNvSpPr/>
          <p:nvPr/>
        </p:nvSpPr>
        <p:spPr>
          <a:xfrm>
            <a:off x="6138863" y="1412875"/>
            <a:ext cx="5443537" cy="49688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 err="1"/>
              <a:t>Логистика</a:t>
            </a:r>
            <a:endParaRPr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84938" y="1479550"/>
            <a:ext cx="5024437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Партизанск  облагает уникальными природными возможностями, что  позволяет говорить о развитии туризма, как о полноценной отрасли экономики.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4526" y="3106128"/>
            <a:ext cx="475252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E5F98C4-2B76-4C33-9FA8-8794694053D1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 idx="1"/>
          </p:nvPr>
        </p:nvSpPr>
        <p:spPr>
          <a:xfrm>
            <a:off x="334963" y="103188"/>
            <a:ext cx="10972800" cy="74295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40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СОЦИАЛЬНО-ЭКОНОМИЧЕСКИЕ ПОКАЗАТЕЛИ</a:t>
            </a:r>
            <a:r>
              <a:rPr lang="ru-RU" altLang="ru-RU" b="1" smtClean="0">
                <a:solidFill>
                  <a:srgbClr val="558ED5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altLang="ru-RU" b="1" smtClean="0">
                <a:solidFill>
                  <a:srgbClr val="558ED5"/>
                </a:solidFill>
                <a:latin typeface="Calibri" pitchFamily="34" charset="0"/>
                <a:cs typeface="Arial" pitchFamily="34" charset="0"/>
              </a:rPr>
            </a:br>
            <a:endParaRPr lang="ru-RU" altLang="ru-RU" sz="1400" b="1" smtClean="0">
              <a:solidFill>
                <a:srgbClr val="558ED5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8131" name="Рисунок 16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8400" y="103188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Диаграмма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0" y="590550"/>
            <a:ext cx="48228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Диаграмма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575"/>
            <a:ext cx="39354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Диаграмма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77825" y="3840163"/>
            <a:ext cx="46259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Диаграмма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71475" y="5340350"/>
            <a:ext cx="46323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Диаграмма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33813" y="603250"/>
            <a:ext cx="46339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Диаграмма 8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94113" y="2133600"/>
            <a:ext cx="46275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Диаграмма 9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33813" y="3870325"/>
            <a:ext cx="463391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Диаграмма 10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33813" y="5310188"/>
            <a:ext cx="4633912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Диаграмма 11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1013" y="603250"/>
            <a:ext cx="46275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Диаграмма 12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01013" y="2103438"/>
            <a:ext cx="463391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Диаграмма 13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1013" y="3870325"/>
            <a:ext cx="46275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Диаграмма 14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01013" y="5310188"/>
            <a:ext cx="4627562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42438" y="6492875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9F29F41-E74D-4408-A0EC-AD896E44F446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 idx="1"/>
          </p:nvPr>
        </p:nvSpPr>
        <p:spPr>
          <a:xfrm>
            <a:off x="550863" y="260350"/>
            <a:ext cx="10972800" cy="720725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40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РЕСУРСНАЯ БАЗА </a:t>
            </a:r>
            <a:r>
              <a:rPr lang="ru-RU" altLang="ru-RU" sz="2400" dirty="0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МО ГОРОД ПАРТИЗАНСК</a:t>
            </a:r>
            <a:endParaRPr lang="ru-RU" altLang="ru-RU" sz="2400" dirty="0" smtClean="0">
              <a:solidFill>
                <a:srgbClr val="558ED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982663" y="908050"/>
            <a:ext cx="4999037" cy="936625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tx1"/>
                </a:solidFill>
              </a:rPr>
              <a:t>Трудоспособное население  - 18056 чел.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solidFill>
                  <a:schemeClr val="tx1"/>
                </a:solidFill>
              </a:rPr>
              <a:t> Численность безработных – 157 чел.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solidFill>
                  <a:schemeClr val="tx1"/>
                </a:solidFill>
              </a:rPr>
              <a:t> Вакансии – 783 ед.</a:t>
            </a:r>
            <a:endParaRPr sz="1700" dirty="0">
              <a:solidFill>
                <a:schemeClr val="tx1"/>
              </a:solidFill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6240463" y="908050"/>
            <a:ext cx="4854575" cy="19446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750" dirty="0" smtClean="0">
                <a:solidFill>
                  <a:schemeClr val="tx1"/>
                </a:solidFill>
              </a:rPr>
              <a:t>Автомобильные дороги местного значения с твердым покрытием  - 98,4 км.;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50" dirty="0" smtClean="0">
                <a:solidFill>
                  <a:schemeClr val="tx1"/>
                </a:solidFill>
              </a:rPr>
              <a:t> Автомобильные дороги местного значения с грунтовым покрытием – 254,4 км.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50" dirty="0" smtClean="0">
                <a:solidFill>
                  <a:schemeClr val="tx1"/>
                </a:solidFill>
              </a:rPr>
              <a:t> Электрическая Мощность Партизанской ГРЭСС - составляет 199,744 МВт.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839788" y="1989138"/>
            <a:ext cx="5111750" cy="4464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54013" algn="just">
              <a:defRPr/>
            </a:pPr>
            <a:r>
              <a:rPr lang="ru-RU" sz="1750" dirty="0" smtClean="0">
                <a:solidFill>
                  <a:schemeClr val="tx1"/>
                </a:solidFill>
              </a:rPr>
              <a:t>Муниципальный округ город </a:t>
            </a:r>
            <a:r>
              <a:rPr lang="ru-RU" sz="1750" dirty="0" err="1" smtClean="0">
                <a:solidFill>
                  <a:schemeClr val="tx1"/>
                </a:solidFill>
              </a:rPr>
              <a:t>Партизанск</a:t>
            </a:r>
            <a:r>
              <a:rPr lang="ru-RU" sz="1750" dirty="0" smtClean="0">
                <a:solidFill>
                  <a:schemeClr val="tx1"/>
                </a:solidFill>
              </a:rPr>
              <a:t>  </a:t>
            </a:r>
            <a:r>
              <a:rPr lang="ru-RU" sz="1750" dirty="0" smtClean="0">
                <a:solidFill>
                  <a:schemeClr val="tx1"/>
                </a:solidFill>
              </a:rPr>
              <a:t>имеет выгодное транспортно-географическое положение, обусловленное наличием магистральных электрифицированных железных дорог (Владивосток − Партизанск − Находка − Порт Восточный), входящих в систему Транссибирской магистрали и государственных автострад. Практически все населенные пункты связаны шоссейными или улучшенными грунтовыми дорогами, как между собой, так и с автомобильной дорогой общего пользования «Шкотово – </a:t>
            </a:r>
            <a:r>
              <a:rPr lang="ru-RU" sz="1750" dirty="0" err="1" smtClean="0">
                <a:solidFill>
                  <a:schemeClr val="tx1"/>
                </a:solidFill>
              </a:rPr>
              <a:t>Партизанск-Находка</a:t>
            </a:r>
            <a:r>
              <a:rPr lang="ru-RU" sz="1750" dirty="0" smtClean="0">
                <a:solidFill>
                  <a:schemeClr val="tx1"/>
                </a:solidFill>
              </a:rPr>
              <a:t>», «</a:t>
            </a:r>
            <a:r>
              <a:rPr lang="ru-RU" sz="1750" dirty="0" err="1" smtClean="0">
                <a:solidFill>
                  <a:schemeClr val="tx1"/>
                </a:solidFill>
              </a:rPr>
              <a:t>Шкотово-Казанка</a:t>
            </a:r>
            <a:r>
              <a:rPr lang="ru-RU" sz="1750" dirty="0" smtClean="0">
                <a:solidFill>
                  <a:schemeClr val="tx1"/>
                </a:solidFill>
              </a:rPr>
              <a:t> – </a:t>
            </a:r>
            <a:r>
              <a:rPr lang="ru-RU" sz="1750" dirty="0" err="1" smtClean="0">
                <a:solidFill>
                  <a:schemeClr val="tx1"/>
                </a:solidFill>
              </a:rPr>
              <a:t>Фроловка-Лазо</a:t>
            </a:r>
            <a:r>
              <a:rPr lang="ru-RU" sz="1750" dirty="0" smtClean="0">
                <a:solidFill>
                  <a:schemeClr val="tx1"/>
                </a:solidFill>
              </a:rPr>
              <a:t>»,  (с выходом на автодорогу Федерального значения «Находка – Сергеевка – Хабаровск»)</a:t>
            </a:r>
            <a:endParaRPr lang="ru-RU" sz="1750" dirty="0">
              <a:solidFill>
                <a:schemeClr val="tx1"/>
              </a:solidFill>
            </a:endParaRPr>
          </a:p>
        </p:txBody>
      </p:sp>
      <p:pic>
        <p:nvPicPr>
          <p:cNvPr id="49158" name="Рисунок 10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6313" y="333375"/>
            <a:ext cx="7207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361"/>
          <p:cNvSpPr/>
          <p:nvPr/>
        </p:nvSpPr>
        <p:spPr>
          <a:xfrm>
            <a:off x="6240463" y="3068638"/>
            <a:ext cx="4895850" cy="3313112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750" dirty="0" smtClean="0">
                <a:solidFill>
                  <a:schemeClr val="tx1"/>
                </a:solidFill>
              </a:rPr>
              <a:t>Земли сельхоз назначения – 11812 ГА,  </a:t>
            </a:r>
            <a:r>
              <a:rPr lang="ru-RU" sz="1400" dirty="0" smtClean="0">
                <a:solidFill>
                  <a:schemeClr val="tx1"/>
                </a:solidFill>
              </a:rPr>
              <a:t>в том числе </a:t>
            </a:r>
            <a:r>
              <a:rPr lang="ru-RU" sz="1750" dirty="0" smtClean="0">
                <a:solidFill>
                  <a:schemeClr val="tx1"/>
                </a:solidFill>
              </a:rPr>
              <a:t>Пашни 878 ГА;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50" dirty="0" smtClean="0">
                <a:solidFill>
                  <a:schemeClr val="tx1"/>
                </a:solidFill>
              </a:rPr>
              <a:t> Земли лесного фонда -80391 ГА;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50" dirty="0" smtClean="0">
                <a:solidFill>
                  <a:schemeClr val="tx1"/>
                </a:solidFill>
              </a:rPr>
              <a:t> </a:t>
            </a:r>
            <a:r>
              <a:rPr lang="ru-RU" sz="1750" dirty="0" err="1" smtClean="0">
                <a:solidFill>
                  <a:schemeClr val="tx1"/>
                </a:solidFill>
              </a:rPr>
              <a:t>Грандиориты</a:t>
            </a:r>
            <a:r>
              <a:rPr lang="ru-RU" sz="1750" dirty="0" smtClean="0">
                <a:solidFill>
                  <a:schemeClr val="tx1"/>
                </a:solidFill>
              </a:rPr>
              <a:t> 2354 тыс.куб. 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50" dirty="0" smtClean="0">
                <a:solidFill>
                  <a:schemeClr val="tx1"/>
                </a:solidFill>
              </a:rPr>
              <a:t> Щебень – 8804 </a:t>
            </a:r>
            <a:r>
              <a:rPr lang="ru-RU" sz="1750" dirty="0" err="1" smtClean="0">
                <a:solidFill>
                  <a:schemeClr val="tx1"/>
                </a:solidFill>
              </a:rPr>
              <a:t>млн,тонн</a:t>
            </a:r>
            <a:r>
              <a:rPr lang="ru-RU" sz="1750" dirty="0" smtClean="0">
                <a:solidFill>
                  <a:schemeClr val="tx1"/>
                </a:solidFill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50" dirty="0" smtClean="0">
                <a:solidFill>
                  <a:schemeClr val="tx1"/>
                </a:solidFill>
              </a:rPr>
              <a:t> Граниты (Бутовый камень) – 2354 тыс. куб.м.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50" dirty="0" smtClean="0">
                <a:solidFill>
                  <a:schemeClr val="tx1"/>
                </a:solidFill>
              </a:rPr>
              <a:t> Вода - 40000куб. метров / </a:t>
            </a:r>
            <a:r>
              <a:rPr lang="ru-RU" sz="1750" dirty="0" err="1" smtClean="0">
                <a:solidFill>
                  <a:schemeClr val="tx1"/>
                </a:solidFill>
              </a:rPr>
              <a:t>сут</a:t>
            </a:r>
            <a:r>
              <a:rPr lang="ru-RU" sz="1750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750" dirty="0" smtClean="0">
                <a:solidFill>
                  <a:schemeClr val="tx1"/>
                </a:solidFill>
              </a:rPr>
              <a:t> Каменный уголь – 435000 тыс.тонн (глубокие залежи).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B7C2C43-0D20-4E6C-AA5C-C8B675D821FD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ЖД 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844824"/>
            <a:ext cx="41767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hape 357"/>
          <p:cNvSpPr txBox="1">
            <a:spLocks/>
          </p:cNvSpPr>
          <p:nvPr/>
        </p:nvSpPr>
        <p:spPr>
          <a:xfrm>
            <a:off x="333375" y="282575"/>
            <a:ext cx="9937750" cy="7207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solidFill>
                  <a:srgbClr val="558ED5"/>
                </a:solidFill>
                <a:latin typeface="Arial" charset="0"/>
                <a:ea typeface="+mj-ea"/>
                <a:cs typeface="Arial" charset="0"/>
              </a:rPr>
              <a:t>РЕСУРСНАЯ БАЗА </a:t>
            </a:r>
            <a:r>
              <a:rPr lang="ru-RU" sz="2400" dirty="0" smtClean="0">
                <a:solidFill>
                  <a:srgbClr val="558ED5"/>
                </a:solidFill>
                <a:latin typeface="Arial" charset="0"/>
                <a:ea typeface="+mj-ea"/>
                <a:cs typeface="Arial" charset="0"/>
              </a:rPr>
              <a:t>МУНИЦИПАЛЬНОГО ОКРУГА ГОРОД ПАРТИЗАНСК</a:t>
            </a:r>
            <a:endParaRPr lang="ru-RU" sz="2400" dirty="0">
              <a:solidFill>
                <a:srgbClr val="558ED5"/>
              </a:solidFill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50180" name="Рисунок 10" descr="C:\Users\duma3@Ptca1.com\Desktop\gerb-u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6313" y="333375"/>
            <a:ext cx="7207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963" y="1124744"/>
            <a:ext cx="446563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Транспортный узел: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Владивосток-Партизанск-Находка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»</a:t>
            </a:r>
          </a:p>
        </p:txBody>
      </p:sp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1763" y="1341438"/>
            <a:ext cx="41529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751763" y="836613"/>
            <a:ext cx="31686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Природные ресурсы</a:t>
            </a:r>
          </a:p>
        </p:txBody>
      </p:sp>
      <p:pic>
        <p:nvPicPr>
          <p:cNvPr id="501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5413" y="3213100"/>
            <a:ext cx="42291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583113" y="2492375"/>
            <a:ext cx="31686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Энергетические мощности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20163" y="6415088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F20274-5BC7-4D2F-9FB5-7AB495C20E54}" type="slidenum">
              <a:rPr lang="ru-RU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1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 idx="1"/>
          </p:nvPr>
        </p:nvSpPr>
        <p:spPr>
          <a:xfrm>
            <a:off x="1631950" y="333375"/>
            <a:ext cx="9072563" cy="503238"/>
          </a:xfrm>
        </p:spPr>
        <p:txBody>
          <a:bodyPr>
            <a:noAutofit/>
          </a:bodyPr>
          <a:lstStyle/>
          <a:p>
            <a:r>
              <a:rPr lang="ru-RU" altLang="ru-RU" sz="2400" cap="none" smtClean="0">
                <a:solidFill>
                  <a:srgbClr val="558ED5"/>
                </a:solidFill>
                <a:latin typeface="Arial" pitchFamily="34" charset="0"/>
                <a:cs typeface="Arial" pitchFamily="34" charset="0"/>
              </a:rPr>
              <a:t>КЛЮЧЕВЫЕ ПРЕДПРИЯТИЯ – КОМПЕТЕНЦИИ</a:t>
            </a:r>
          </a:p>
        </p:txBody>
      </p:sp>
      <p:sp>
        <p:nvSpPr>
          <p:cNvPr id="51203" name="Shape 370"/>
          <p:cNvSpPr txBox="1">
            <a:spLocks noChangeArrowheads="1"/>
          </p:cNvSpPr>
          <p:nvPr/>
        </p:nvSpPr>
        <p:spPr bwMode="auto">
          <a:xfrm rot="10800000" flipV="1">
            <a:off x="338138" y="1196975"/>
            <a:ext cx="12239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4481" rIns="0" bIns="0">
            <a:spAutoFit/>
          </a:bodyPr>
          <a:lstStyle/>
          <a:p>
            <a:pPr marL="11113" algn="ctr">
              <a:spcBef>
                <a:spcPts val="113"/>
              </a:spcBef>
            </a:pPr>
            <a:r>
              <a:rPr lang="ru-RU" altLang="ru-RU" sz="1400" b="1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 Х </a:t>
            </a:r>
            <a:r>
              <a:rPr lang="ru-RU" altLang="ru-RU" sz="1000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компаний</a:t>
            </a:r>
            <a:endParaRPr lang="ru-RU" altLang="ru-RU" sz="1000">
              <a:solidFill>
                <a:srgbClr val="000000"/>
              </a:solidFill>
              <a:latin typeface="Arial Black" pitchFamily="34" charset="0"/>
              <a:ea typeface="Arial Black" pitchFamily="34" charset="0"/>
              <a:cs typeface="Arial Black" pitchFamily="34" charset="0"/>
            </a:endParaRPr>
          </a:p>
        </p:txBody>
      </p:sp>
      <p:sp>
        <p:nvSpPr>
          <p:cNvPr id="373" name="Shape 373"/>
          <p:cNvSpPr txBox="1"/>
          <p:nvPr/>
        </p:nvSpPr>
        <p:spPr>
          <a:xfrm>
            <a:off x="227013" y="1881188"/>
            <a:ext cx="1149350" cy="244475"/>
          </a:xfrm>
          <a:prstGeom prst="rect">
            <a:avLst/>
          </a:prstGeom>
        </p:spPr>
        <p:txBody>
          <a:bodyPr lIns="0" tIns="14481" rIns="0" bIns="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39" algn="ctr">
              <a:spcBef>
                <a:spcPts val="114"/>
              </a:spcBef>
              <a:defRPr/>
            </a:pPr>
            <a:r>
              <a:rPr lang="ru-RU" sz="1491" b="1" dirty="0" smtClean="0">
                <a:solidFill>
                  <a:srgbClr val="414042"/>
                </a:solidFill>
                <a:latin typeface="Arial Black"/>
                <a:ea typeface="Arial Black"/>
                <a:cs typeface="Arial Black"/>
              </a:rPr>
              <a:t>     </a:t>
            </a:r>
            <a:r>
              <a:rPr sz="1491" b="1" dirty="0" smtClean="0">
                <a:solidFill>
                  <a:srgbClr val="414042"/>
                </a:solidFill>
                <a:latin typeface="Arial Black"/>
                <a:ea typeface="Arial Black"/>
                <a:cs typeface="Arial Black"/>
              </a:rPr>
              <a:t>80</a:t>
            </a:r>
            <a:r>
              <a:rPr sz="1491" b="1" dirty="0">
                <a:solidFill>
                  <a:srgbClr val="414042"/>
                </a:solidFill>
                <a:latin typeface="Arial Black"/>
                <a:ea typeface="Arial Black"/>
                <a:cs typeface="Arial Black"/>
              </a:rPr>
              <a:t>%+</a:t>
            </a:r>
            <a:endParaRPr sz="1491" dirty="0">
              <a:solidFill>
                <a:srgbClr val="00000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51205" name="Shape 374"/>
          <p:cNvSpPr txBox="1">
            <a:spLocks noChangeArrowheads="1"/>
          </p:cNvSpPr>
          <p:nvPr/>
        </p:nvSpPr>
        <p:spPr bwMode="auto">
          <a:xfrm>
            <a:off x="300038" y="2170113"/>
            <a:ext cx="114617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139" rIns="0" bIns="0">
            <a:spAutoFit/>
          </a:bodyPr>
          <a:lstStyle/>
          <a:p>
            <a:pPr marL="11113" algn="ctr">
              <a:lnSpc>
                <a:spcPts val="788"/>
              </a:lnSpc>
              <a:spcBef>
                <a:spcPts val="88"/>
              </a:spcBef>
            </a:pPr>
            <a:r>
              <a:rPr lang="ru-RU" altLang="ru-RU" sz="800" b="1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экономики территории</a:t>
            </a:r>
          </a:p>
        </p:txBody>
      </p:sp>
      <p:sp>
        <p:nvSpPr>
          <p:cNvPr id="375" name="Shape 375"/>
          <p:cNvSpPr/>
          <p:nvPr/>
        </p:nvSpPr>
        <p:spPr>
          <a:xfrm>
            <a:off x="338138" y="3500438"/>
            <a:ext cx="0" cy="2649537"/>
          </a:xfrm>
          <a:prstGeom prst="line">
            <a:avLst/>
          </a:prstGeom>
          <a:ln w="28575">
            <a:solidFill>
              <a:srgbClr val="C2C3C3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376" name="Shape 376"/>
          <p:cNvSpPr/>
          <p:nvPr/>
        </p:nvSpPr>
        <p:spPr>
          <a:xfrm>
            <a:off x="247650" y="3360738"/>
            <a:ext cx="179388" cy="17938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sz="1579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220663" y="6021388"/>
            <a:ext cx="179387" cy="180975"/>
          </a:xfrm>
          <a:prstGeom prst="ellips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sz="1579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51209" name="Shape 378"/>
          <p:cNvSpPr txBox="1">
            <a:spLocks noChangeArrowheads="1"/>
          </p:cNvSpPr>
          <p:nvPr/>
        </p:nvSpPr>
        <p:spPr bwMode="auto">
          <a:xfrm>
            <a:off x="533400" y="3321050"/>
            <a:ext cx="10080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139" rIns="0" bIns="0">
            <a:spAutoFit/>
          </a:bodyPr>
          <a:lstStyle/>
          <a:p>
            <a:pPr marL="11113" algn="ctr">
              <a:spcBef>
                <a:spcPts val="88"/>
              </a:spcBef>
            </a:pPr>
            <a:r>
              <a:rPr lang="ru-RU" altLang="ru-RU" sz="900" b="1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Отраслевые </a:t>
            </a:r>
          </a:p>
          <a:p>
            <a:pPr marL="11113" algn="ctr">
              <a:spcBef>
                <a:spcPts val="88"/>
              </a:spcBef>
            </a:pPr>
            <a:r>
              <a:rPr lang="ru-RU" altLang="ru-RU" sz="900" b="1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компетенции </a:t>
            </a:r>
          </a:p>
          <a:p>
            <a:pPr marL="11113" algn="ctr">
              <a:spcBef>
                <a:spcPts val="88"/>
              </a:spcBef>
            </a:pPr>
            <a:r>
              <a:rPr lang="ru-RU" altLang="ru-RU" sz="900" b="1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МО</a:t>
            </a:r>
          </a:p>
        </p:txBody>
      </p:sp>
      <p:sp>
        <p:nvSpPr>
          <p:cNvPr id="51210" name="Shape 379"/>
          <p:cNvSpPr txBox="1">
            <a:spLocks noChangeArrowheads="1"/>
          </p:cNvSpPr>
          <p:nvPr/>
        </p:nvSpPr>
        <p:spPr bwMode="auto">
          <a:xfrm>
            <a:off x="527050" y="4675188"/>
            <a:ext cx="11525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139" rIns="0" bIns="0">
            <a:spAutoFit/>
          </a:bodyPr>
          <a:lstStyle/>
          <a:p>
            <a:pPr marL="11113" algn="ctr">
              <a:spcBef>
                <a:spcPts val="88"/>
              </a:spcBef>
            </a:pPr>
            <a:r>
              <a:rPr lang="ru-RU" altLang="ru-RU" sz="900" b="1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Компетенции </a:t>
            </a:r>
          </a:p>
          <a:p>
            <a:pPr marL="11113" algn="ctr">
              <a:spcBef>
                <a:spcPts val="88"/>
              </a:spcBef>
            </a:pPr>
            <a:r>
              <a:rPr lang="ru-RU" altLang="ru-RU" sz="900" b="1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бизнеса</a:t>
            </a:r>
          </a:p>
        </p:txBody>
      </p:sp>
      <p:sp>
        <p:nvSpPr>
          <p:cNvPr id="51211" name="Shape 380"/>
          <p:cNvSpPr txBox="1">
            <a:spLocks noChangeArrowheads="1"/>
          </p:cNvSpPr>
          <p:nvPr/>
        </p:nvSpPr>
        <p:spPr bwMode="auto">
          <a:xfrm>
            <a:off x="527050" y="5878513"/>
            <a:ext cx="11525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139" rIns="0" bIns="0">
            <a:spAutoFit/>
          </a:bodyPr>
          <a:lstStyle/>
          <a:p>
            <a:pPr marL="11113" algn="ctr">
              <a:spcBef>
                <a:spcPts val="88"/>
              </a:spcBef>
            </a:pPr>
            <a:r>
              <a:rPr lang="ru-RU" altLang="ru-RU" sz="900" b="1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Носители </a:t>
            </a:r>
          </a:p>
          <a:p>
            <a:pPr marL="11113" algn="ctr">
              <a:spcBef>
                <a:spcPts val="88"/>
              </a:spcBef>
            </a:pPr>
            <a:r>
              <a:rPr lang="ru-RU" altLang="ru-RU" sz="900" b="1">
                <a:solidFill>
                  <a:srgbClr val="414042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</a:rPr>
              <a:t>компетенций                        – персонал</a:t>
            </a:r>
          </a:p>
        </p:txBody>
      </p:sp>
      <p:sp>
        <p:nvSpPr>
          <p:cNvPr id="381" name="Shape 381"/>
          <p:cNvSpPr/>
          <p:nvPr/>
        </p:nvSpPr>
        <p:spPr>
          <a:xfrm>
            <a:off x="220663" y="4735513"/>
            <a:ext cx="179387" cy="179387"/>
          </a:xfrm>
          <a:prstGeom prst="ellipse">
            <a:avLst/>
          </a:prstGeom>
          <a:ln w="12700">
            <a:solidFill>
              <a:schemeClr val="dk1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anchor="ctr"/>
          <a:lstStyle>
            <a:defPPr/>
            <a:lvl1pPr marL="0" lvl="0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sz="1579">
              <a:solidFill>
                <a:srgbClr val="FFFFFF"/>
              </a:solidFill>
              <a:ea typeface="Calibri"/>
              <a:cs typeface="Calibri"/>
            </a:endParaRPr>
          </a:p>
        </p:txBody>
      </p:sp>
      <p:pic>
        <p:nvPicPr>
          <p:cNvPr id="51213" name="Рисунок 19" descr="C:\Users\duma3@Ptca1.com\Desktop\gerb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9338" y="260350"/>
            <a:ext cx="754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03388" y="908050"/>
          <a:ext cx="9432926" cy="5735638"/>
        </p:xfrm>
        <a:graphic>
          <a:graphicData uri="http://schemas.openxmlformats.org/drawingml/2006/table">
            <a:tbl>
              <a:tblPr/>
              <a:tblGrid>
                <a:gridCol w="576056"/>
                <a:gridCol w="2952290"/>
                <a:gridCol w="4824474"/>
                <a:gridCol w="1080106"/>
              </a:tblGrid>
              <a:tr h="4340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П/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Компания / КФХ/ ИП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сфера деятельности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доля в экономике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11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 Предприятия с долей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государственного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капитала, государственные и краевые предприятия 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32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«Партизанская ГРЭС» филиала «Приморская генерация» АО «ДГК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роизводство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распределение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электрической и тепловой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энергии.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Предприятия железнодорожного транспорта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емонт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 обслуживание ЖД транспорта и объектов железнодорожной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инфраструктуры,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перевозка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грузов.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958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 Предприятия частной формы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собственности в сфере  производства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переработки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продуктов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питания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4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«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ФармОушен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Лаб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роизводство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бадов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из компонентов морских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глубин.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Торговая марка «Дары Моря»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2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«Лазурный» , ООО «ДЭМ-Лазурный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Тепличное хозяйство по выращиванию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овощей.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«Мартин Восток»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Производство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продуктов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питания под торговой  маркой «ОТ Мартина».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«Партизанский пивзавод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Производство пива.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«К/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х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«Бархатное»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роизводство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 переработка молока и молочных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продуктов.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ИП Полуэктов С.Н.  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роизводство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продуктов из рыбы, морепродуктов 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овощей.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Торговля (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малый бизнес,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ИП)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ИП Беликова Л.Л.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Торговля продовольственными товарами,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комбикормами.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ИП Меркулова О.В.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5725"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Торговля продовольственными товарами,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комбикормами.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9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 Прочее: малый бизнес,  ИП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(строительство, услуги,)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69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 Сельское хозяйство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</a:p>
                  </a:txBody>
                  <a:tcPr marL="7325" marR="7325" marT="73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35"/>
          </p:nvPr>
        </p:nvSpPr>
        <p:spPr>
          <a:xfrm>
            <a:off x="8975725" y="6318250"/>
            <a:ext cx="2844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2877FBC-1C8C-44F2-AEC5-768E2C9D185B}" type="slidenum">
              <a:rPr lang="ru-RU" sz="1800" smtClean="0"/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z="1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2967</TotalTime>
  <Words>2432</Words>
  <Application>Microsoft Office PowerPoint</Application>
  <DocSecurity>0</DocSecurity>
  <PresentationFormat>Произвольный</PresentationFormat>
  <Paragraphs>532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ИВЕСТИЦИОННЫЙ ПРОФИЛЬ  МУНИЦИПАЛЬНЫЙ ОКРУГ  ГОРОД ПАРТИЗАНСК                                              </vt:lpstr>
      <vt:lpstr>Слайд 2</vt:lpstr>
      <vt:lpstr>КРАТКАЯ ХАРАКТЕРИСТИКА ЭКОНОМИКИ МУНИЦИПАЛЬНОГО ОКРУГА ГОРОД ПАРТИЗАНСК  </vt:lpstr>
      <vt:lpstr>ОБРАЗ БУДУЩЕГО МУНИЦИПАЛЬНОГО ОКРУГА                            ГОРОД ПАРТИЗАНСК</vt:lpstr>
      <vt:lpstr>ПРЕИМУЩЕСТВА МУНИЦИПАЛЬНОГО ОКРУГА                       ГОРОД ПАРТИЗАНСК</vt:lpstr>
      <vt:lpstr>СОЦИАЛЬНО-ЭКОНОМИЧЕСКИЕ ПОКАЗАТЕЛИ </vt:lpstr>
      <vt:lpstr>РЕСУРСНАЯ БАЗА МО ГОРОД ПАРТИЗАНСК</vt:lpstr>
      <vt:lpstr>Слайд 8</vt:lpstr>
      <vt:lpstr>КЛЮЧЕВЫЕ ПРЕДПРИЯТИЯ – КОМПЕТЕНЦИИ</vt:lpstr>
      <vt:lpstr>КЛЮЧЕВЫЕ ПРЕДПРИЯТИЯ – КОМПЕТЕНЦИИ</vt:lpstr>
      <vt:lpstr>РЕАЛИЗУЕМЫЕ ИНВЕСТИЦИОННЫЕ ПРОЕКТЫ</vt:lpstr>
      <vt:lpstr>РЕАЛИЗУЕМЫЕ ИНВЕСТИЦИОННЫЕ ПРОЕКТЫ</vt:lpstr>
      <vt:lpstr>ПРОЕКТЫ, ПРЕДЛАГАЕМЫЕ БИЗНЕСОМ</vt:lpstr>
      <vt:lpstr>ПЕРСПЕКТИВЫ ДЕЙСТВУЮЩЕГО БИЗНЕСА</vt:lpstr>
      <vt:lpstr>КЛЮЧЕВАЯ ТОЧКА РОСТА</vt:lpstr>
      <vt:lpstr>ОСНОВНЫЕ ИНВЕСТИЦИОННЫЕ НИШИ</vt:lpstr>
      <vt:lpstr>СВОБОДНЫЕ ИНВЕСТИЦИОННЫЕ ПЛОЩАДКИ</vt:lpstr>
      <vt:lpstr>СВОБОДНЫЕ ИНВЕСТИЦИОННЫЕ ПЛОЩАДКИ</vt:lpstr>
      <vt:lpstr>РЕЕСТР БИЗНЕС-ИДЕЙ ДЛЯ РЕАЛИЗАЦИИ В МО</vt:lpstr>
      <vt:lpstr>ВОЗМОЖНЫЕ МЕРЫ ПОДДЕРЖКИ БИЗНЕСА</vt:lpstr>
      <vt:lpstr>ИНВЕСТИЦИОННАЯ КОМАНДА МО И 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профиль МО  _______(название)_________</dc:title>
  <dc:creator>Дозорова Екатерина Сталиановна</dc:creator>
  <cp:lastModifiedBy>Цыгуй</cp:lastModifiedBy>
  <cp:revision>289</cp:revision>
  <dcterms:modified xsi:type="dcterms:W3CDTF">2025-10-19T23:37:20Z</dcterms:modified>
</cp:coreProperties>
</file>